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0"/>
  </p:notesMasterIdLst>
  <p:sldIdLst>
    <p:sldId id="507" r:id="rId2"/>
    <p:sldId id="532" r:id="rId3"/>
    <p:sldId id="541" r:id="rId4"/>
    <p:sldId id="598" r:id="rId5"/>
    <p:sldId id="582" r:id="rId6"/>
    <p:sldId id="560" r:id="rId7"/>
    <p:sldId id="587" r:id="rId8"/>
    <p:sldId id="585" r:id="rId9"/>
    <p:sldId id="542" r:id="rId10"/>
    <p:sldId id="596" r:id="rId11"/>
    <p:sldId id="569" r:id="rId12"/>
    <p:sldId id="570" r:id="rId13"/>
    <p:sldId id="589" r:id="rId14"/>
    <p:sldId id="529" r:id="rId15"/>
    <p:sldId id="544" r:id="rId16"/>
    <p:sldId id="563" r:id="rId17"/>
    <p:sldId id="565" r:id="rId18"/>
    <p:sldId id="558" r:id="rId19"/>
    <p:sldId id="601" r:id="rId20"/>
    <p:sldId id="546" r:id="rId21"/>
    <p:sldId id="568" r:id="rId22"/>
    <p:sldId id="572" r:id="rId23"/>
    <p:sldId id="576" r:id="rId24"/>
    <p:sldId id="578" r:id="rId25"/>
    <p:sldId id="579" r:id="rId26"/>
    <p:sldId id="580" r:id="rId27"/>
    <p:sldId id="573" r:id="rId28"/>
    <p:sldId id="547" r:id="rId29"/>
    <p:sldId id="540" r:id="rId30"/>
    <p:sldId id="600" r:id="rId31"/>
    <p:sldId id="561" r:id="rId32"/>
    <p:sldId id="564" r:id="rId33"/>
    <p:sldId id="583" r:id="rId34"/>
    <p:sldId id="591" r:id="rId35"/>
    <p:sldId id="594" r:id="rId36"/>
    <p:sldId id="595" r:id="rId37"/>
    <p:sldId id="599" r:id="rId38"/>
    <p:sldId id="59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SFUser" initials="M"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51" autoAdjust="0"/>
    <p:restoredTop sz="89244" autoAdjust="0"/>
  </p:normalViewPr>
  <p:slideViewPr>
    <p:cSldViewPr snapToGrid="0" snapToObjects="1">
      <p:cViewPr>
        <p:scale>
          <a:sx n="96" d="100"/>
          <a:sy n="96" d="100"/>
        </p:scale>
        <p:origin x="1720" y="3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commentAuthors" Target="commentAuthors.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D:\Users\Samu\Desktop\E\Conf%20contents%20and%20feedback\IAS%20Amsterdam%202018\Referral%20status%20.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D:\Users\Samu\Desktop\E\Conf%20contents%20and%20feedback\IAS%20Amsterdam%202018\Referral%20status%20.xlsx" TargetMode="External"/><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D:\Users\Samu\Desktop\E\Conf%20contents%20and%20feedback\IAS%20Amsterdam%202018\Referral%20status%20.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D:\Users\Samu\Desktop\E\Conf%20contents%20and%20feedback\IAS%20Amsterdam%202018\Referral%20status%20.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2236439195101"/>
          <c:y val="0.111111111111111"/>
          <c:w val="0.461111111111111"/>
          <c:h val="0.768518518518519"/>
        </c:manualLayout>
      </c:layout>
      <c:pieChart>
        <c:varyColors val="1"/>
        <c:ser>
          <c:idx val="0"/>
          <c:order val="0"/>
          <c:dPt>
            <c:idx val="0"/>
            <c:bubble3D val="0"/>
            <c:spPr>
              <a:solidFill>
                <a:schemeClr val="bg1">
                  <a:lumMod val="75000"/>
                </a:schemeClr>
              </a:solidFill>
            </c:spPr>
          </c:dPt>
          <c:dPt>
            <c:idx val="1"/>
            <c:bubble3D val="0"/>
            <c:spPr>
              <a:solidFill>
                <a:srgbClr val="FF7C80"/>
              </a:solidFill>
            </c:spPr>
          </c:dPt>
          <c:dPt>
            <c:idx val="2"/>
            <c:bubble3D val="0"/>
            <c:spPr>
              <a:solidFill>
                <a:srgbClr val="FF0000"/>
              </a:solidFill>
            </c:spPr>
          </c:dPt>
          <c:dLbls>
            <c:dLbl>
              <c:idx val="0"/>
              <c:layout/>
              <c:tx>
                <c:rich>
                  <a:bodyPr/>
                  <a:lstStyle/>
                  <a:p>
                    <a:r>
                      <a:rPr lang="mr-IN"/>
                      <a:t>40%</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mr-IN"/>
                      <a:t>13%</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mr-IN"/>
                      <a:t>47%</a:t>
                    </a:r>
                  </a:p>
                </c:rich>
              </c:tx>
              <c:showLegendKey val="0"/>
              <c:showVal val="1"/>
              <c:showCatName val="0"/>
              <c:showSerName val="0"/>
              <c:showPercent val="0"/>
              <c:showBubbleSize val="0"/>
              <c:extLst>
                <c:ext xmlns:c15="http://schemas.microsoft.com/office/drawing/2012/chart" uri="{CE6537A1-D6FC-4f65-9D91-7224C49458BB}">
                  <c15:layout/>
                </c:ext>
              </c:extLst>
            </c:dLbl>
            <c:spPr>
              <a:solidFill>
                <a:schemeClr val="bg1"/>
              </a:solid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Feuil1!$A$14:$A$16</c:f>
              <c:strCache>
                <c:ptCount val="3"/>
                <c:pt idx="0">
                  <c:v>Treatment naïve</c:v>
                </c:pt>
                <c:pt idx="1">
                  <c:v>On ART  &lt; 6 M  </c:v>
                </c:pt>
                <c:pt idx="2">
                  <c:v>On ART  &gt; 6 M  </c:v>
                </c:pt>
              </c:strCache>
            </c:strRef>
          </c:cat>
          <c:val>
            <c:numRef>
              <c:f>Feuil1!$B$14:$B$16</c:f>
              <c:numCache>
                <c:formatCode>General</c:formatCode>
                <c:ptCount val="3"/>
                <c:pt idx="0">
                  <c:v>40.0</c:v>
                </c:pt>
                <c:pt idx="1">
                  <c:v>13.0</c:v>
                </c:pt>
                <c:pt idx="2">
                  <c:v>47.0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spPr>
    <a:solidFill>
      <a:schemeClr val="bg1">
        <a:lumMod val="85000"/>
      </a:schemeClr>
    </a:solidFill>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21183445819273"/>
          <c:y val="0.0958421210806943"/>
          <c:w val="0.462425712410949"/>
          <c:h val="0.875969019777925"/>
        </c:manualLayout>
      </c:layout>
      <c:pieChart>
        <c:varyColors val="1"/>
        <c:ser>
          <c:idx val="0"/>
          <c:order val="0"/>
          <c:dPt>
            <c:idx val="0"/>
            <c:bubble3D val="0"/>
            <c:spPr>
              <a:solidFill>
                <a:schemeClr val="bg1">
                  <a:lumMod val="75000"/>
                </a:schemeClr>
              </a:solidFill>
            </c:spPr>
          </c:dPt>
          <c:dPt>
            <c:idx val="1"/>
            <c:bubble3D val="0"/>
            <c:spPr>
              <a:solidFill>
                <a:srgbClr val="FF7C80"/>
              </a:solidFill>
            </c:spPr>
          </c:dPt>
          <c:dPt>
            <c:idx val="2"/>
            <c:bubble3D val="0"/>
            <c:spPr>
              <a:solidFill>
                <a:srgbClr val="FF0000"/>
              </a:solidFill>
            </c:spPr>
          </c:dPt>
          <c:dLbls>
            <c:dLbl>
              <c:idx val="0"/>
              <c:layout/>
              <c:tx>
                <c:rich>
                  <a:bodyPr/>
                  <a:lstStyle/>
                  <a:p>
                    <a:r>
                      <a:rPr lang="mr-IN"/>
                      <a:t>29%</a:t>
                    </a:r>
                  </a:p>
                </c:rich>
              </c:tx>
              <c:showLegendKey val="0"/>
              <c:showVal val="1"/>
              <c:showCatName val="0"/>
              <c:showSerName val="0"/>
              <c:showPercent val="0"/>
              <c:showBubbleSize val="0"/>
              <c:extLst>
                <c:ext xmlns:c15="http://schemas.microsoft.com/office/drawing/2012/chart" uri="{CE6537A1-D6FC-4f65-9D91-7224C49458BB}">
                  <c15:layout/>
                </c:ext>
              </c:extLst>
            </c:dLbl>
            <c:dLbl>
              <c:idx val="1"/>
              <c:layout/>
              <c:tx>
                <c:rich>
                  <a:bodyPr/>
                  <a:lstStyle/>
                  <a:p>
                    <a:r>
                      <a:rPr lang="mr-IN"/>
                      <a:t>25%</a:t>
                    </a:r>
                  </a:p>
                </c:rich>
              </c:tx>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a:lstStyle/>
                  <a:p>
                    <a:r>
                      <a:rPr lang="mr-IN"/>
                      <a:t>46%</a:t>
                    </a:r>
                  </a:p>
                </c:rich>
              </c:tx>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Feuil1!$A$3:$A$5</c:f>
              <c:strCache>
                <c:ptCount val="3"/>
                <c:pt idx="0">
                  <c:v>Treatment naïve</c:v>
                </c:pt>
                <c:pt idx="1">
                  <c:v>On ART  &lt; 6 M  </c:v>
                </c:pt>
                <c:pt idx="2">
                  <c:v>On ART  &gt; 6 M  </c:v>
                </c:pt>
              </c:strCache>
            </c:strRef>
          </c:cat>
          <c:val>
            <c:numRef>
              <c:f>Feuil1!$B$3:$B$5</c:f>
              <c:numCache>
                <c:formatCode>General</c:formatCode>
                <c:ptCount val="3"/>
                <c:pt idx="0">
                  <c:v>29.0</c:v>
                </c:pt>
                <c:pt idx="1">
                  <c:v>25.0</c:v>
                </c:pt>
                <c:pt idx="2">
                  <c:v>46.0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spPr>
    <a:solidFill>
      <a:schemeClr val="bg1">
        <a:lumMod val="85000"/>
      </a:schemeClr>
    </a:solidFill>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r>
              <a:rPr lang="en-US" sz="1100" b="0"/>
              <a:t>Donka</a:t>
            </a:r>
            <a:r>
              <a:rPr lang="en-US" sz="1100" b="0" baseline="0"/>
              <a:t> Hospital, Guinea ( n=588) Jan -</a:t>
            </a:r>
            <a:r>
              <a:rPr lang="en-US" sz="1100" b="0"/>
              <a:t>dec 2017</a:t>
            </a:r>
          </a:p>
        </c:rich>
      </c:tx>
      <c:layout/>
      <c:overlay val="0"/>
      <c:spPr>
        <a:noFill/>
        <a:ln>
          <a:noFill/>
        </a:ln>
        <a:effectLst/>
      </c:spPr>
      <c:txPr>
        <a:bodyPr rot="0" spcFirstLastPara="1" vertOverflow="ellipsis" vert="horz" wrap="square" anchor="ctr" anchorCtr="1"/>
        <a:lstStyle/>
        <a:p>
          <a:pPr>
            <a:defRPr sz="1100" b="0"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0.127240594925634"/>
          <c:y val="0.213093525179856"/>
          <c:w val="0.45575"/>
          <c:h val="0.786906474820144"/>
        </c:manualLayout>
      </c:layout>
      <c:pieChart>
        <c:varyColors val="1"/>
        <c:ser>
          <c:idx val="0"/>
          <c:order val="0"/>
          <c:dPt>
            <c:idx val="0"/>
            <c:bubble3D val="0"/>
            <c:spPr>
              <a:solidFill>
                <a:schemeClr val="bg1">
                  <a:lumMod val="75000"/>
                </a:schemeClr>
              </a:solidFill>
              <a:ln>
                <a:noFill/>
              </a:ln>
              <a:effectLst>
                <a:outerShdw blurRad="254000" sx="102000" sy="102000" algn="ctr" rotWithShape="0">
                  <a:prstClr val="black">
                    <a:alpha val="20000"/>
                  </a:prstClr>
                </a:outerShdw>
              </a:effectLst>
            </c:spPr>
          </c:dPt>
          <c:dPt>
            <c:idx val="1"/>
            <c:bubble3D val="0"/>
            <c:spPr>
              <a:solidFill>
                <a:srgbClr val="F69386"/>
              </a:solidFill>
              <a:ln>
                <a:noFill/>
              </a:ln>
              <a:effectLst>
                <a:outerShdw blurRad="254000" sx="102000" sy="102000" algn="ctr" rotWithShape="0">
                  <a:prstClr val="black">
                    <a:alpha val="20000"/>
                  </a:prstClr>
                </a:outerShdw>
              </a:effectLst>
            </c:spPr>
          </c:dPt>
          <c:dPt>
            <c:idx val="2"/>
            <c:bubble3D val="0"/>
            <c:spPr>
              <a:solidFill>
                <a:srgbClr val="FF0000"/>
              </a:solidFill>
              <a:ln>
                <a:noFill/>
              </a:ln>
              <a:effectLst>
                <a:outerShdw blurRad="254000" sx="102000" sy="102000" algn="ctr" rotWithShape="0">
                  <a:prstClr val="black">
                    <a:alpha val="20000"/>
                  </a:prstClr>
                </a:outerShdw>
              </a:effectLst>
            </c:spPr>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Feuil1!$A$9:$A$11</c:f>
              <c:strCache>
                <c:ptCount val="3"/>
                <c:pt idx="0">
                  <c:v>Treatment naïve</c:v>
                </c:pt>
                <c:pt idx="1">
                  <c:v>On ART  &lt; 6 M  </c:v>
                </c:pt>
                <c:pt idx="2">
                  <c:v>On ART  &gt; 6 M  </c:v>
                </c:pt>
              </c:strCache>
            </c:strRef>
          </c:cat>
          <c:val>
            <c:numRef>
              <c:f>Feuil1!$B$9:$B$11</c:f>
              <c:numCache>
                <c:formatCode>General</c:formatCode>
                <c:ptCount val="3"/>
                <c:pt idx="0">
                  <c:v>38.0</c:v>
                </c:pt>
                <c:pt idx="1">
                  <c:v>19.0</c:v>
                </c:pt>
                <c:pt idx="2">
                  <c:v>43.0</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lumMod val="85000"/>
      </a:schemeClr>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080" b="1" i="0" u="none" strike="noStrike" kern="1200" baseline="0">
                <a:solidFill>
                  <a:schemeClr val="dk1">
                    <a:lumMod val="75000"/>
                    <a:lumOff val="25000"/>
                  </a:schemeClr>
                </a:solidFill>
                <a:latin typeface="+mn-lt"/>
                <a:ea typeface="+mn-ea"/>
                <a:cs typeface="+mn-cs"/>
              </a:defRPr>
            </a:pPr>
            <a:r>
              <a:rPr lang="fr-FR" dirty="0"/>
              <a:t>Nsanje </a:t>
            </a:r>
            <a:r>
              <a:rPr lang="fr-FR" dirty="0" err="1"/>
              <a:t>Hospital</a:t>
            </a:r>
            <a:r>
              <a:rPr lang="fr-FR" dirty="0"/>
              <a:t>, Malawi (n=734</a:t>
            </a:r>
            <a:r>
              <a:rPr lang="fr-FR" dirty="0" smtClean="0"/>
              <a:t>,</a:t>
            </a:r>
            <a:endParaRPr lang="fr-FR" dirty="0"/>
          </a:p>
          <a:p>
            <a:pPr algn="ctr" rtl="0">
              <a:defRPr/>
            </a:pPr>
            <a:r>
              <a:rPr lang="fr-FR" dirty="0"/>
              <a:t>May 2016 - </a:t>
            </a:r>
            <a:r>
              <a:rPr lang="fr-FR" dirty="0" err="1"/>
              <a:t>Dec</a:t>
            </a:r>
            <a:r>
              <a:rPr lang="fr-FR" dirty="0"/>
              <a:t> 2017</a:t>
            </a:r>
            <a:endParaRPr lang="en-US" dirty="0"/>
          </a:p>
          <a:p>
            <a:pPr algn="ctr" rtl="0">
              <a:defRPr/>
            </a:pPr>
            <a:endParaRPr lang="en-US" dirty="0"/>
          </a:p>
        </c:rich>
      </c:tx>
      <c:layout/>
      <c:overlay val="0"/>
      <c:spPr>
        <a:noFill/>
        <a:ln>
          <a:noFill/>
        </a:ln>
        <a:effectLst/>
      </c:spPr>
      <c:txPr>
        <a:bodyPr rot="0" spcFirstLastPara="1" vertOverflow="ellipsis" vert="horz" wrap="square" anchor="ctr" anchorCtr="1"/>
        <a:lstStyle/>
        <a:p>
          <a:pPr algn="ctr" rtl="0">
            <a:defRPr sz="108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bg1">
                  <a:lumMod val="75000"/>
                </a:schemeClr>
              </a:solidFill>
              <a:ln>
                <a:noFill/>
              </a:ln>
              <a:effectLst>
                <a:outerShdw blurRad="254000" sx="102000" sy="102000" algn="ctr" rotWithShape="0">
                  <a:prstClr val="black">
                    <a:alpha val="20000"/>
                  </a:prstClr>
                </a:outerShdw>
              </a:effectLst>
            </c:spPr>
          </c:dPt>
          <c:dPt>
            <c:idx val="1"/>
            <c:bubble3D val="0"/>
            <c:spPr>
              <a:solidFill>
                <a:srgbClr val="FF7C80"/>
              </a:solidFill>
              <a:ln>
                <a:noFill/>
              </a:ln>
              <a:effectLst>
                <a:outerShdw blurRad="254000" sx="102000" sy="102000" algn="ctr" rotWithShape="0">
                  <a:prstClr val="black">
                    <a:alpha val="20000"/>
                  </a:prstClr>
                </a:outerShdw>
              </a:effectLst>
            </c:spPr>
          </c:dPt>
          <c:dPt>
            <c:idx val="2"/>
            <c:bubble3D val="0"/>
            <c:spPr>
              <a:solidFill>
                <a:srgbClr val="FF0000"/>
              </a:solidFill>
              <a:ln>
                <a:noFill/>
              </a:ln>
              <a:effectLst>
                <a:outerShdw blurRad="254000" sx="102000" sy="102000" algn="ctr" rotWithShape="0">
                  <a:prstClr val="black">
                    <a:alpha val="20000"/>
                  </a:prstClr>
                </a:outerShdw>
              </a:effectLst>
            </c:spPr>
          </c:dPt>
          <c:dPt>
            <c:idx val="3"/>
            <c:bubble3D val="0"/>
            <c:spPr>
              <a:solidFill>
                <a:schemeClr val="bg1">
                  <a:lumMod val="95000"/>
                </a:schemeClr>
              </a:solidFill>
              <a:ln>
                <a:noFill/>
              </a:ln>
              <a:effectLst>
                <a:outerShdw blurRad="254000" sx="102000" sy="102000" algn="ctr" rotWithShape="0">
                  <a:prstClr val="black">
                    <a:alpha val="20000"/>
                  </a:prstClr>
                </a:outerShdw>
              </a:effectLst>
            </c:spPr>
          </c:dPt>
          <c:dLbls>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Feuil1!$A$19:$A$22</c:f>
              <c:strCache>
                <c:ptCount val="4"/>
                <c:pt idx="0">
                  <c:v>Treatment naïve</c:v>
                </c:pt>
                <c:pt idx="1">
                  <c:v>On ART  &lt; 6 M  </c:v>
                </c:pt>
                <c:pt idx="2">
                  <c:v>On ART  &gt; 6 M  </c:v>
                </c:pt>
                <c:pt idx="3">
                  <c:v>Unknown</c:v>
                </c:pt>
              </c:strCache>
            </c:strRef>
          </c:cat>
          <c:val>
            <c:numRef>
              <c:f>Feuil1!$B$19:$B$22</c:f>
              <c:numCache>
                <c:formatCode>General</c:formatCode>
                <c:ptCount val="4"/>
                <c:pt idx="0">
                  <c:v>16.0</c:v>
                </c:pt>
                <c:pt idx="1">
                  <c:v>25.0</c:v>
                </c:pt>
                <c:pt idx="2">
                  <c:v>42.0</c:v>
                </c:pt>
                <c:pt idx="3">
                  <c:v>17.0</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sz="9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Sheet1!$B$11</c:f>
              <c:strCache>
                <c:ptCount val="1"/>
                <c:pt idx="0">
                  <c:v>TB cases X 100</c:v>
                </c:pt>
              </c:strCache>
            </c:strRef>
          </c:tx>
          <c:spPr>
            <a:ln w="120650">
              <a:solidFill>
                <a:srgbClr val="00B0F0"/>
              </a:solidFill>
            </a:ln>
          </c:spPr>
          <c:marker>
            <c:symbol val="none"/>
          </c:marker>
          <c:cat>
            <c:numRef>
              <c:f>Sheet1!$A$12:$A$19</c:f>
              <c:numCache>
                <c:formatCode>General</c:formatCode>
                <c:ptCount val="8"/>
                <c:pt idx="0">
                  <c:v>2010.0</c:v>
                </c:pt>
                <c:pt idx="1">
                  <c:v>2011.0</c:v>
                </c:pt>
                <c:pt idx="2">
                  <c:v>2012.0</c:v>
                </c:pt>
                <c:pt idx="3">
                  <c:v>2013.0</c:v>
                </c:pt>
                <c:pt idx="4">
                  <c:v>2014.0</c:v>
                </c:pt>
                <c:pt idx="5">
                  <c:v>2015.0</c:v>
                </c:pt>
                <c:pt idx="6">
                  <c:v>2016.0</c:v>
                </c:pt>
                <c:pt idx="7">
                  <c:v>2017.0</c:v>
                </c:pt>
              </c:numCache>
            </c:numRef>
          </c:cat>
          <c:val>
            <c:numRef>
              <c:f>Sheet1!$B$12:$B$19</c:f>
              <c:numCache>
                <c:formatCode>General</c:formatCode>
                <c:ptCount val="8"/>
                <c:pt idx="0">
                  <c:v>110.0</c:v>
                </c:pt>
                <c:pt idx="1">
                  <c:v>92.0</c:v>
                </c:pt>
                <c:pt idx="2">
                  <c:v>77.0</c:v>
                </c:pt>
                <c:pt idx="3">
                  <c:v>67.0</c:v>
                </c:pt>
                <c:pt idx="4">
                  <c:v>56.0</c:v>
                </c:pt>
                <c:pt idx="5">
                  <c:v>48.0</c:v>
                </c:pt>
                <c:pt idx="6">
                  <c:v>38.0</c:v>
                </c:pt>
                <c:pt idx="7">
                  <c:v>32.0</c:v>
                </c:pt>
              </c:numCache>
            </c:numRef>
          </c:val>
          <c:smooth val="0"/>
        </c:ser>
        <c:ser>
          <c:idx val="1"/>
          <c:order val="1"/>
          <c:tx>
            <c:strRef>
              <c:f>Sheet1!$C$11</c:f>
              <c:strCache>
                <c:ptCount val="1"/>
                <c:pt idx="0">
                  <c:v>ART coverage %</c:v>
                </c:pt>
              </c:strCache>
            </c:strRef>
          </c:tx>
          <c:spPr>
            <a:ln w="111125">
              <a:solidFill>
                <a:srgbClr val="FF0000"/>
              </a:solidFill>
            </a:ln>
          </c:spPr>
          <c:marker>
            <c:symbol val="none"/>
          </c:marker>
          <c:cat>
            <c:numRef>
              <c:f>Sheet1!$A$12:$A$19</c:f>
              <c:numCache>
                <c:formatCode>General</c:formatCode>
                <c:ptCount val="8"/>
                <c:pt idx="0">
                  <c:v>2010.0</c:v>
                </c:pt>
                <c:pt idx="1">
                  <c:v>2011.0</c:v>
                </c:pt>
                <c:pt idx="2">
                  <c:v>2012.0</c:v>
                </c:pt>
                <c:pt idx="3">
                  <c:v>2013.0</c:v>
                </c:pt>
                <c:pt idx="4">
                  <c:v>2014.0</c:v>
                </c:pt>
                <c:pt idx="5">
                  <c:v>2015.0</c:v>
                </c:pt>
                <c:pt idx="6">
                  <c:v>2016.0</c:v>
                </c:pt>
                <c:pt idx="7">
                  <c:v>2017.0</c:v>
                </c:pt>
              </c:numCache>
            </c:numRef>
          </c:cat>
          <c:val>
            <c:numRef>
              <c:f>Sheet1!$C$12:$C$19</c:f>
              <c:numCache>
                <c:formatCode>General</c:formatCode>
                <c:ptCount val="8"/>
                <c:pt idx="0">
                  <c:v>33.0</c:v>
                </c:pt>
                <c:pt idx="1">
                  <c:v>38.0</c:v>
                </c:pt>
                <c:pt idx="2">
                  <c:v>44.0</c:v>
                </c:pt>
                <c:pt idx="3">
                  <c:v>50.0</c:v>
                </c:pt>
                <c:pt idx="4">
                  <c:v>60.0</c:v>
                </c:pt>
                <c:pt idx="5">
                  <c:v>69.0</c:v>
                </c:pt>
                <c:pt idx="6">
                  <c:v>79.0</c:v>
                </c:pt>
                <c:pt idx="7">
                  <c:v>81.0</c:v>
                </c:pt>
              </c:numCache>
            </c:numRef>
          </c:val>
          <c:smooth val="0"/>
        </c:ser>
        <c:dLbls>
          <c:showLegendKey val="0"/>
          <c:showVal val="0"/>
          <c:showCatName val="0"/>
          <c:showSerName val="0"/>
          <c:showPercent val="0"/>
          <c:showBubbleSize val="0"/>
        </c:dLbls>
        <c:smooth val="0"/>
        <c:axId val="-2131785120"/>
        <c:axId val="-2105446704"/>
      </c:lineChart>
      <c:catAx>
        <c:axId val="-2131785120"/>
        <c:scaling>
          <c:orientation val="minMax"/>
        </c:scaling>
        <c:delete val="0"/>
        <c:axPos val="b"/>
        <c:numFmt formatCode="General" sourceLinked="1"/>
        <c:majorTickMark val="out"/>
        <c:minorTickMark val="none"/>
        <c:tickLblPos val="nextTo"/>
        <c:txPr>
          <a:bodyPr/>
          <a:lstStyle/>
          <a:p>
            <a:pPr>
              <a:defRPr b="1"/>
            </a:pPr>
            <a:endParaRPr lang="en-US"/>
          </a:p>
        </c:txPr>
        <c:crossAx val="-2105446704"/>
        <c:crosses val="autoZero"/>
        <c:auto val="1"/>
        <c:lblAlgn val="ctr"/>
        <c:lblOffset val="100"/>
        <c:noMultiLvlLbl val="0"/>
      </c:catAx>
      <c:valAx>
        <c:axId val="-2105446704"/>
        <c:scaling>
          <c:orientation val="minMax"/>
        </c:scaling>
        <c:delete val="0"/>
        <c:axPos val="l"/>
        <c:majorGridlines/>
        <c:numFmt formatCode="General" sourceLinked="1"/>
        <c:majorTickMark val="out"/>
        <c:minorTickMark val="none"/>
        <c:tickLblPos val="nextTo"/>
        <c:crossAx val="-2131785120"/>
        <c:crosses val="autoZero"/>
        <c:crossBetween val="between"/>
      </c:valAx>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418521-EB64-5348-911B-13E3CA127AF1}" type="doc">
      <dgm:prSet loTypeId="urn:microsoft.com/office/officeart/2005/8/layout/process1" loCatId="process" qsTypeId="urn:microsoft.com/office/officeart/2005/8/quickstyle/simple3" qsCatId="simple" csTypeId="urn:microsoft.com/office/officeart/2005/8/colors/accent1_2" csCatId="accent1" phldr="1"/>
      <dgm:spPr/>
      <dgm:t>
        <a:bodyPr/>
        <a:lstStyle/>
        <a:p>
          <a:endParaRPr lang="en-GB"/>
        </a:p>
      </dgm:t>
    </dgm:pt>
    <dgm:pt modelId="{370AE5AE-031D-944D-9B28-777469FF2365}">
      <dgm:prSet/>
      <dgm:spPr>
        <a:solidFill>
          <a:srgbClr val="D9EFED"/>
        </a:solidFill>
      </dgm:spPr>
      <dgm:t>
        <a:bodyPr/>
        <a:lstStyle/>
        <a:p>
          <a:pPr rtl="0"/>
          <a:r>
            <a:rPr lang="en-US" b="1" u="sng" dirty="0" smtClean="0"/>
            <a:t>2017</a:t>
          </a:r>
        </a:p>
        <a:p>
          <a:pPr rtl="0"/>
          <a:r>
            <a:rPr lang="en-US" b="1" dirty="0" smtClean="0">
              <a:solidFill>
                <a:srgbClr val="FF0000"/>
              </a:solidFill>
            </a:rPr>
            <a:t>940,000 deaths </a:t>
          </a:r>
        </a:p>
        <a:p>
          <a:pPr rtl="0"/>
          <a:r>
            <a:rPr lang="en-US" dirty="0" smtClean="0">
              <a:solidFill>
                <a:schemeClr val="tx1"/>
              </a:solidFill>
            </a:rPr>
            <a:t>(</a:t>
          </a:r>
          <a:r>
            <a:rPr lang="en-US" dirty="0" smtClean="0"/>
            <a:t>670,000–1.3 </a:t>
          </a:r>
          <a:r>
            <a:rPr lang="en-US" dirty="0" err="1" smtClean="0"/>
            <a:t>mn</a:t>
          </a:r>
          <a:r>
            <a:rPr lang="en-US" dirty="0" smtClean="0"/>
            <a:t>)</a:t>
          </a:r>
          <a:endParaRPr lang="en-US" dirty="0"/>
        </a:p>
      </dgm:t>
    </dgm:pt>
    <dgm:pt modelId="{02FB85F9-21CE-3D42-930F-B39E5FBC5FE6}" type="parTrans" cxnId="{3127EE2C-956A-B045-A7CC-B3337F131555}">
      <dgm:prSet/>
      <dgm:spPr/>
      <dgm:t>
        <a:bodyPr/>
        <a:lstStyle/>
        <a:p>
          <a:endParaRPr lang="en-GB"/>
        </a:p>
      </dgm:t>
    </dgm:pt>
    <dgm:pt modelId="{D3881206-AF40-EB4D-A9E7-AD67F54BA415}" type="sibTrans" cxnId="{3127EE2C-956A-B045-A7CC-B3337F131555}">
      <dgm:prSet/>
      <dgm:spPr>
        <a:noFill/>
      </dgm:spPr>
      <dgm:t>
        <a:bodyPr/>
        <a:lstStyle/>
        <a:p>
          <a:endParaRPr lang="en-GB"/>
        </a:p>
      </dgm:t>
    </dgm:pt>
    <dgm:pt modelId="{E4C631C2-0885-DA44-B64B-FFA758482837}">
      <dgm:prSet custT="1"/>
      <dgm:spPr>
        <a:solidFill>
          <a:srgbClr val="D9EFED"/>
        </a:solidFill>
      </dgm:spPr>
      <dgm:t>
        <a:bodyPr/>
        <a:lstStyle/>
        <a:p>
          <a:pPr rtl="0"/>
          <a:r>
            <a:rPr lang="en-US" sz="2000" b="1" u="sng" dirty="0" smtClean="0"/>
            <a:t>1980 to 2016</a:t>
          </a:r>
          <a:endParaRPr lang="en-US" sz="2000" b="1" u="sng" dirty="0"/>
        </a:p>
      </dgm:t>
    </dgm:pt>
    <dgm:pt modelId="{22C0029C-C879-6A44-8BE9-39775FAC26AA}" type="parTrans" cxnId="{E42358F9-74D8-4441-B4AC-822BDCB396AD}">
      <dgm:prSet/>
      <dgm:spPr/>
      <dgm:t>
        <a:bodyPr/>
        <a:lstStyle/>
        <a:p>
          <a:endParaRPr lang="en-GB"/>
        </a:p>
      </dgm:t>
    </dgm:pt>
    <dgm:pt modelId="{BE647592-3C48-3749-A4FF-5B7A9EA4B1E9}" type="sibTrans" cxnId="{E42358F9-74D8-4441-B4AC-822BDCB396AD}">
      <dgm:prSet/>
      <dgm:spPr>
        <a:noFill/>
      </dgm:spPr>
      <dgm:t>
        <a:bodyPr/>
        <a:lstStyle/>
        <a:p>
          <a:endParaRPr lang="en-GB"/>
        </a:p>
      </dgm:t>
    </dgm:pt>
    <dgm:pt modelId="{E62DEBCC-100F-334E-BCD5-8D19D9D5A0B5}">
      <dgm:prSet custT="1"/>
      <dgm:spPr>
        <a:solidFill>
          <a:srgbClr val="D9EFED"/>
        </a:solidFill>
      </dgm:spPr>
      <dgm:t>
        <a:bodyPr/>
        <a:lstStyle/>
        <a:p>
          <a:pPr rtl="0"/>
          <a:r>
            <a:rPr lang="en-US" sz="1600" b="0" dirty="0" smtClean="0"/>
            <a:t>1980</a:t>
          </a:r>
        </a:p>
        <a:p>
          <a:pPr rtl="0"/>
          <a:r>
            <a:rPr lang="en-US" sz="1600" b="1" dirty="0" smtClean="0"/>
            <a:t>4,224 </a:t>
          </a:r>
          <a:r>
            <a:rPr lang="en-US" sz="1600" dirty="0" smtClean="0"/>
            <a:t>deaths) </a:t>
          </a:r>
          <a:endParaRPr lang="en-US" sz="1600" dirty="0"/>
        </a:p>
      </dgm:t>
    </dgm:pt>
    <dgm:pt modelId="{0A9D8BA2-F1C7-634D-8F25-FD5633CCFB20}" type="parTrans" cxnId="{06C47625-C858-3140-968C-B2935E968AD3}">
      <dgm:prSet/>
      <dgm:spPr/>
      <dgm:t>
        <a:bodyPr/>
        <a:lstStyle/>
        <a:p>
          <a:endParaRPr lang="en-GB"/>
        </a:p>
      </dgm:t>
    </dgm:pt>
    <dgm:pt modelId="{12B8D748-BC74-1743-993B-8863F386C11E}" type="sibTrans" cxnId="{06C47625-C858-3140-968C-B2935E968AD3}">
      <dgm:prSet/>
      <dgm:spPr/>
      <dgm:t>
        <a:bodyPr/>
        <a:lstStyle/>
        <a:p>
          <a:endParaRPr lang="en-GB"/>
        </a:p>
      </dgm:t>
    </dgm:pt>
    <dgm:pt modelId="{257100B9-EE79-9648-8EC8-7E8FFC813BE6}">
      <dgm:prSet custT="1"/>
      <dgm:spPr>
        <a:solidFill>
          <a:srgbClr val="D9EFED"/>
        </a:solidFill>
      </dgm:spPr>
      <dgm:t>
        <a:bodyPr/>
        <a:lstStyle/>
        <a:p>
          <a:pPr rtl="0"/>
          <a:r>
            <a:rPr lang="en-US" sz="1600" b="0" dirty="0" smtClean="0"/>
            <a:t>2016 </a:t>
          </a:r>
        </a:p>
        <a:p>
          <a:pPr rtl="0"/>
          <a:r>
            <a:rPr lang="en-US" sz="1600" b="1" dirty="0" smtClean="0"/>
            <a:t>1.03 million </a:t>
          </a:r>
          <a:r>
            <a:rPr lang="en-US" sz="1600" dirty="0" smtClean="0"/>
            <a:t>deaths</a:t>
          </a:r>
          <a:endParaRPr lang="en-US" sz="1600" dirty="0"/>
        </a:p>
      </dgm:t>
    </dgm:pt>
    <dgm:pt modelId="{68FFE114-720A-9640-9116-67FC2BA62A19}" type="parTrans" cxnId="{A26A5B38-EC5D-EA40-8825-A89DA7F742C3}">
      <dgm:prSet/>
      <dgm:spPr/>
      <dgm:t>
        <a:bodyPr/>
        <a:lstStyle/>
        <a:p>
          <a:endParaRPr lang="en-GB"/>
        </a:p>
      </dgm:t>
    </dgm:pt>
    <dgm:pt modelId="{A5DECC42-30F3-614D-B620-779ED6C3D1E4}" type="sibTrans" cxnId="{A26A5B38-EC5D-EA40-8825-A89DA7F742C3}">
      <dgm:prSet/>
      <dgm:spPr/>
      <dgm:t>
        <a:bodyPr/>
        <a:lstStyle/>
        <a:p>
          <a:endParaRPr lang="en-GB"/>
        </a:p>
      </dgm:t>
    </dgm:pt>
    <dgm:pt modelId="{8B413C7A-D2D4-4342-AB78-A1DB6D08047F}">
      <dgm:prSet/>
      <dgm:spPr>
        <a:solidFill>
          <a:srgbClr val="D9EFED"/>
        </a:solidFill>
      </dgm:spPr>
      <dgm:t>
        <a:bodyPr/>
        <a:lstStyle/>
        <a:p>
          <a:pPr lvl="0" algn="l" defTabSz="755650" rtl="0">
            <a:lnSpc>
              <a:spcPct val="90000"/>
            </a:lnSpc>
            <a:spcBef>
              <a:spcPct val="0"/>
            </a:spcBef>
            <a:spcAft>
              <a:spcPct val="35000"/>
            </a:spcAft>
          </a:pPr>
          <a:r>
            <a:rPr lang="en-US" b="1" u="sng" dirty="0" smtClean="0"/>
            <a:t>2005 to 2016</a:t>
          </a:r>
          <a:endParaRPr lang="en-US" b="1" u="sng" dirty="0"/>
        </a:p>
      </dgm:t>
    </dgm:pt>
    <dgm:pt modelId="{E72EF152-A7E0-0B47-A28B-C3FEC261738D}" type="parTrans" cxnId="{C7849C41-CE8F-BB41-B1BD-22019122F71A}">
      <dgm:prSet/>
      <dgm:spPr/>
      <dgm:t>
        <a:bodyPr/>
        <a:lstStyle/>
        <a:p>
          <a:endParaRPr lang="en-GB"/>
        </a:p>
      </dgm:t>
    </dgm:pt>
    <dgm:pt modelId="{943CECE5-DD2D-F44A-A1ED-63C48447D3CE}" type="sibTrans" cxnId="{C7849C41-CE8F-BB41-B1BD-22019122F71A}">
      <dgm:prSet/>
      <dgm:spPr/>
      <dgm:t>
        <a:bodyPr/>
        <a:lstStyle/>
        <a:p>
          <a:endParaRPr lang="en-GB"/>
        </a:p>
      </dgm:t>
    </dgm:pt>
    <dgm:pt modelId="{59DE9B2F-C7D8-324C-9509-76FAC790232C}">
      <dgm:prSet/>
      <dgm:spPr>
        <a:solidFill>
          <a:srgbClr val="D9EFED"/>
        </a:solidFill>
      </dgm:spPr>
      <dgm:t>
        <a:bodyPr/>
        <a:lstStyle/>
        <a:p>
          <a:pPr marL="114300" lvl="1" indent="0" algn="l" defTabSz="577850" rtl="0">
            <a:lnSpc>
              <a:spcPct val="90000"/>
            </a:lnSpc>
            <a:spcBef>
              <a:spcPct val="0"/>
            </a:spcBef>
            <a:spcAft>
              <a:spcPct val="15000"/>
            </a:spcAft>
            <a:buNone/>
          </a:pPr>
          <a:endParaRPr lang="en-US" b="1" dirty="0" smtClean="0"/>
        </a:p>
        <a:p>
          <a:pPr marL="114300" lvl="1" indent="0" algn="l" defTabSz="577850" rtl="0">
            <a:lnSpc>
              <a:spcPct val="90000"/>
            </a:lnSpc>
            <a:spcBef>
              <a:spcPct val="0"/>
            </a:spcBef>
            <a:spcAft>
              <a:spcPct val="15000"/>
            </a:spcAft>
            <a:buNone/>
          </a:pPr>
          <a:r>
            <a:rPr lang="en-US" b="1" dirty="0" smtClean="0"/>
            <a:t>HIV</a:t>
          </a:r>
          <a:r>
            <a:rPr lang="en-US" b="1" baseline="0" dirty="0" smtClean="0"/>
            <a:t> </a:t>
          </a:r>
          <a:r>
            <a:rPr lang="en-US" b="1" dirty="0" smtClean="0"/>
            <a:t>deaths decreased by 45.8%</a:t>
          </a:r>
          <a:endParaRPr lang="en-US" dirty="0"/>
        </a:p>
      </dgm:t>
    </dgm:pt>
    <dgm:pt modelId="{5DD022E6-5068-9F41-AF6D-9FFE4292261D}" type="parTrans" cxnId="{98659264-C1A8-474D-AF0D-BABB1400650B}">
      <dgm:prSet/>
      <dgm:spPr/>
      <dgm:t>
        <a:bodyPr/>
        <a:lstStyle/>
        <a:p>
          <a:endParaRPr lang="en-GB"/>
        </a:p>
      </dgm:t>
    </dgm:pt>
    <dgm:pt modelId="{8772E953-5BED-7A4A-8E4F-C91FF15A9419}" type="sibTrans" cxnId="{98659264-C1A8-474D-AF0D-BABB1400650B}">
      <dgm:prSet/>
      <dgm:spPr/>
      <dgm:t>
        <a:bodyPr/>
        <a:lstStyle/>
        <a:p>
          <a:endParaRPr lang="en-GB"/>
        </a:p>
      </dgm:t>
    </dgm:pt>
    <dgm:pt modelId="{41F237C2-132B-BF49-9D9C-293C5C91E3A0}">
      <dgm:prSet/>
      <dgm:spPr>
        <a:solidFill>
          <a:srgbClr val="D9EFED"/>
        </a:solidFill>
      </dgm:spPr>
      <dgm:t>
        <a:bodyPr/>
        <a:lstStyle/>
        <a:p>
          <a:pPr marL="228600" marR="0" lvl="2" indent="-114300" algn="l" defTabSz="577850" rtl="0" eaLnBrk="1" fontAlgn="auto" latinLnBrk="0" hangingPunct="1">
            <a:lnSpc>
              <a:spcPct val="90000"/>
            </a:lnSpc>
            <a:spcBef>
              <a:spcPct val="0"/>
            </a:spcBef>
            <a:spcAft>
              <a:spcPct val="15000"/>
            </a:spcAft>
            <a:buClrTx/>
            <a:buSzTx/>
            <a:buFontTx/>
            <a:buNone/>
            <a:tabLst/>
            <a:defRPr/>
          </a:pPr>
          <a:endParaRPr lang="is-IS" dirty="0"/>
        </a:p>
      </dgm:t>
    </dgm:pt>
    <dgm:pt modelId="{B288C2CC-7EA3-CC42-87D2-3B4EF466B0A0}" type="parTrans" cxnId="{11EDEC3F-1EC5-EB4D-BD79-59BBBBDE5114}">
      <dgm:prSet/>
      <dgm:spPr/>
      <dgm:t>
        <a:bodyPr/>
        <a:lstStyle/>
        <a:p>
          <a:endParaRPr lang="en-GB"/>
        </a:p>
      </dgm:t>
    </dgm:pt>
    <dgm:pt modelId="{CC3AFC16-5B94-E246-A96A-230E668D547E}" type="sibTrans" cxnId="{11EDEC3F-1EC5-EB4D-BD79-59BBBBDE5114}">
      <dgm:prSet/>
      <dgm:spPr/>
      <dgm:t>
        <a:bodyPr/>
        <a:lstStyle/>
        <a:p>
          <a:endParaRPr lang="en-GB"/>
        </a:p>
      </dgm:t>
    </dgm:pt>
    <dgm:pt modelId="{377A90ED-18B0-874A-9C40-225DC5FE8B78}">
      <dgm:prSet/>
      <dgm:spPr>
        <a:solidFill>
          <a:srgbClr val="D9EFED"/>
        </a:solidFill>
      </dgm:spPr>
      <dgm:t>
        <a:bodyPr/>
        <a:lstStyle/>
        <a:p>
          <a:pPr marL="114300" lvl="1" indent="0" algn="l" defTabSz="577850" rtl="0">
            <a:lnSpc>
              <a:spcPct val="90000"/>
            </a:lnSpc>
            <a:spcBef>
              <a:spcPct val="0"/>
            </a:spcBef>
            <a:spcAft>
              <a:spcPct val="15000"/>
            </a:spcAft>
            <a:buNone/>
          </a:pPr>
          <a:endParaRPr lang="en-US" b="1" dirty="0" smtClean="0"/>
        </a:p>
        <a:p>
          <a:pPr marL="114300" lvl="1" indent="0" algn="l" defTabSz="577850" rtl="0">
            <a:lnSpc>
              <a:spcPct val="90000"/>
            </a:lnSpc>
            <a:spcBef>
              <a:spcPct val="0"/>
            </a:spcBef>
            <a:spcAft>
              <a:spcPct val="15000"/>
            </a:spcAft>
            <a:buNone/>
          </a:pPr>
          <a:r>
            <a:rPr lang="en-US" b="1" dirty="0" smtClean="0"/>
            <a:t>TB-related PLWHA deaths decreased 20.9%</a:t>
          </a:r>
          <a:endParaRPr lang="en-US" dirty="0"/>
        </a:p>
      </dgm:t>
    </dgm:pt>
    <dgm:pt modelId="{84E7D444-4437-C347-8CB9-F6FDA4DF3ACC}" type="parTrans" cxnId="{3DB3844F-CFF6-E14C-B7B3-0528178439F1}">
      <dgm:prSet/>
      <dgm:spPr/>
      <dgm:t>
        <a:bodyPr/>
        <a:lstStyle/>
        <a:p>
          <a:endParaRPr lang="en-GB"/>
        </a:p>
      </dgm:t>
    </dgm:pt>
    <dgm:pt modelId="{53FEA1AA-ACC2-B644-90D5-7844F61A4853}" type="sibTrans" cxnId="{3DB3844F-CFF6-E14C-B7B3-0528178439F1}">
      <dgm:prSet/>
      <dgm:spPr/>
      <dgm:t>
        <a:bodyPr/>
        <a:lstStyle/>
        <a:p>
          <a:endParaRPr lang="en-GB"/>
        </a:p>
      </dgm:t>
    </dgm:pt>
    <dgm:pt modelId="{857C2ECD-BBF5-534B-97C3-C6BBE3D3A28D}">
      <dgm:prSet/>
      <dgm:spPr>
        <a:solidFill>
          <a:srgbClr val="D9EFED"/>
        </a:solidFill>
      </dgm:spPr>
      <dgm:t>
        <a:bodyPr/>
        <a:lstStyle/>
        <a:p>
          <a:pPr marL="228600" lvl="2" indent="0" algn="l" defTabSz="577850" rtl="0">
            <a:lnSpc>
              <a:spcPct val="90000"/>
            </a:lnSpc>
            <a:spcBef>
              <a:spcPct val="0"/>
            </a:spcBef>
            <a:spcAft>
              <a:spcPct val="15000"/>
            </a:spcAft>
            <a:buNone/>
          </a:pPr>
          <a:endParaRPr lang="en-US" dirty="0"/>
        </a:p>
      </dgm:t>
    </dgm:pt>
    <dgm:pt modelId="{A392655A-0C18-AF42-9342-B54B77720E91}" type="parTrans" cxnId="{0F00A137-34DD-8B47-A998-EE7182F122A7}">
      <dgm:prSet/>
      <dgm:spPr/>
      <dgm:t>
        <a:bodyPr/>
        <a:lstStyle/>
        <a:p>
          <a:endParaRPr lang="en-GB"/>
        </a:p>
      </dgm:t>
    </dgm:pt>
    <dgm:pt modelId="{3C4A6144-1B4F-EC46-922D-269D716FBD6C}" type="sibTrans" cxnId="{0F00A137-34DD-8B47-A998-EE7182F122A7}">
      <dgm:prSet/>
      <dgm:spPr/>
      <dgm:t>
        <a:bodyPr/>
        <a:lstStyle/>
        <a:p>
          <a:endParaRPr lang="en-GB"/>
        </a:p>
      </dgm:t>
    </dgm:pt>
    <dgm:pt modelId="{82AF2F98-24FA-DA47-8590-2FF721AB082B}">
      <dgm:prSet custT="1"/>
      <dgm:spPr>
        <a:solidFill>
          <a:srgbClr val="D9EFED"/>
        </a:solidFill>
      </dgm:spPr>
      <dgm:t>
        <a:bodyPr/>
        <a:lstStyle/>
        <a:p>
          <a:pPr rtl="0"/>
          <a:r>
            <a:rPr lang="en-US" sz="1600" b="0" dirty="0" smtClean="0"/>
            <a:t>2005</a:t>
          </a:r>
        </a:p>
        <a:p>
          <a:pPr rtl="0"/>
          <a:r>
            <a:rPr lang="en-US" sz="1800" b="1" dirty="0" smtClean="0"/>
            <a:t>peak</a:t>
          </a:r>
          <a:r>
            <a:rPr lang="en-US" sz="1600" b="1" dirty="0" smtClean="0"/>
            <a:t> at 1.91 million </a:t>
          </a:r>
          <a:r>
            <a:rPr lang="en-US" sz="1600" dirty="0" smtClean="0"/>
            <a:t>deaths</a:t>
          </a:r>
          <a:r>
            <a:rPr lang="en-US" sz="1600" b="1" dirty="0" smtClean="0"/>
            <a:t> </a:t>
          </a:r>
        </a:p>
      </dgm:t>
    </dgm:pt>
    <dgm:pt modelId="{C8BEEBC9-7378-E14B-A489-B315CCF14DD8}" type="sibTrans" cxnId="{41CB01F1-4B1C-FA40-81C6-0935AB5B1F46}">
      <dgm:prSet/>
      <dgm:spPr/>
      <dgm:t>
        <a:bodyPr/>
        <a:lstStyle/>
        <a:p>
          <a:endParaRPr lang="en-GB"/>
        </a:p>
      </dgm:t>
    </dgm:pt>
    <dgm:pt modelId="{3C439095-0619-204F-9B28-2CF012FACCE3}" type="parTrans" cxnId="{41CB01F1-4B1C-FA40-81C6-0935AB5B1F46}">
      <dgm:prSet/>
      <dgm:spPr/>
      <dgm:t>
        <a:bodyPr/>
        <a:lstStyle/>
        <a:p>
          <a:endParaRPr lang="en-GB"/>
        </a:p>
      </dgm:t>
    </dgm:pt>
    <dgm:pt modelId="{B36EFDFC-9A22-9940-994C-632A4A6D8855}" type="pres">
      <dgm:prSet presAssocID="{E8418521-EB64-5348-911B-13E3CA127AF1}" presName="Name0" presStyleCnt="0">
        <dgm:presLayoutVars>
          <dgm:dir/>
          <dgm:resizeHandles val="exact"/>
        </dgm:presLayoutVars>
      </dgm:prSet>
      <dgm:spPr/>
      <dgm:t>
        <a:bodyPr/>
        <a:lstStyle/>
        <a:p>
          <a:endParaRPr lang="en-GB"/>
        </a:p>
      </dgm:t>
    </dgm:pt>
    <dgm:pt modelId="{23DA0950-FB60-2141-87A9-321B6D2CF504}" type="pres">
      <dgm:prSet presAssocID="{370AE5AE-031D-944D-9B28-777469FF2365}" presName="node" presStyleLbl="node1" presStyleIdx="0" presStyleCnt="3">
        <dgm:presLayoutVars>
          <dgm:bulletEnabled val="1"/>
        </dgm:presLayoutVars>
      </dgm:prSet>
      <dgm:spPr/>
      <dgm:t>
        <a:bodyPr/>
        <a:lstStyle/>
        <a:p>
          <a:endParaRPr lang="en-GB"/>
        </a:p>
      </dgm:t>
    </dgm:pt>
    <dgm:pt modelId="{267C3A25-8448-4F49-B79A-795353C61FB7}" type="pres">
      <dgm:prSet presAssocID="{D3881206-AF40-EB4D-A9E7-AD67F54BA415}" presName="sibTrans" presStyleLbl="sibTrans2D1" presStyleIdx="0" presStyleCnt="2"/>
      <dgm:spPr/>
      <dgm:t>
        <a:bodyPr/>
        <a:lstStyle/>
        <a:p>
          <a:endParaRPr lang="en-GB"/>
        </a:p>
      </dgm:t>
    </dgm:pt>
    <dgm:pt modelId="{9E987548-7057-EB4F-8759-ED92C464D6DC}" type="pres">
      <dgm:prSet presAssocID="{D3881206-AF40-EB4D-A9E7-AD67F54BA415}" presName="connectorText" presStyleLbl="sibTrans2D1" presStyleIdx="0" presStyleCnt="2"/>
      <dgm:spPr/>
      <dgm:t>
        <a:bodyPr/>
        <a:lstStyle/>
        <a:p>
          <a:endParaRPr lang="en-GB"/>
        </a:p>
      </dgm:t>
    </dgm:pt>
    <dgm:pt modelId="{EACF7113-6C48-7347-870C-BA838FA055C9}" type="pres">
      <dgm:prSet presAssocID="{E4C631C2-0885-DA44-B64B-FFA758482837}" presName="node" presStyleLbl="node1" presStyleIdx="1" presStyleCnt="3" custScaleX="115242" custScaleY="95296">
        <dgm:presLayoutVars>
          <dgm:bulletEnabled val="1"/>
        </dgm:presLayoutVars>
      </dgm:prSet>
      <dgm:spPr/>
      <dgm:t>
        <a:bodyPr/>
        <a:lstStyle/>
        <a:p>
          <a:endParaRPr lang="en-GB"/>
        </a:p>
      </dgm:t>
    </dgm:pt>
    <dgm:pt modelId="{9E2C71F1-CFC9-A944-8C3B-11246ADCC0E3}" type="pres">
      <dgm:prSet presAssocID="{BE647592-3C48-3749-A4FF-5B7A9EA4B1E9}" presName="sibTrans" presStyleLbl="sibTrans2D1" presStyleIdx="1" presStyleCnt="2"/>
      <dgm:spPr/>
      <dgm:t>
        <a:bodyPr/>
        <a:lstStyle/>
        <a:p>
          <a:endParaRPr lang="en-GB"/>
        </a:p>
      </dgm:t>
    </dgm:pt>
    <dgm:pt modelId="{6C0F0E72-72F4-4447-A7D6-118C1CE53F58}" type="pres">
      <dgm:prSet presAssocID="{BE647592-3C48-3749-A4FF-5B7A9EA4B1E9}" presName="connectorText" presStyleLbl="sibTrans2D1" presStyleIdx="1" presStyleCnt="2"/>
      <dgm:spPr/>
      <dgm:t>
        <a:bodyPr/>
        <a:lstStyle/>
        <a:p>
          <a:endParaRPr lang="en-GB"/>
        </a:p>
      </dgm:t>
    </dgm:pt>
    <dgm:pt modelId="{3C1E0FE7-9AA4-2B4D-AA51-74062BC717D9}" type="pres">
      <dgm:prSet presAssocID="{8B413C7A-D2D4-4342-AB78-A1DB6D08047F}" presName="node" presStyleLbl="node1" presStyleIdx="2" presStyleCnt="3">
        <dgm:presLayoutVars>
          <dgm:bulletEnabled val="1"/>
        </dgm:presLayoutVars>
      </dgm:prSet>
      <dgm:spPr/>
      <dgm:t>
        <a:bodyPr/>
        <a:lstStyle/>
        <a:p>
          <a:endParaRPr lang="en-GB"/>
        </a:p>
      </dgm:t>
    </dgm:pt>
  </dgm:ptLst>
  <dgm:cxnLst>
    <dgm:cxn modelId="{3DB3844F-CFF6-E14C-B7B3-0528178439F1}" srcId="{8B413C7A-D2D4-4342-AB78-A1DB6D08047F}" destId="{377A90ED-18B0-874A-9C40-225DC5FE8B78}" srcOrd="1" destOrd="0" parTransId="{84E7D444-4437-C347-8CB9-F6FDA4DF3ACC}" sibTransId="{53FEA1AA-ACC2-B644-90D5-7844F61A4853}"/>
    <dgm:cxn modelId="{94E19F00-419C-A640-A450-34577C83DC0E}" type="presOf" srcId="{E8418521-EB64-5348-911B-13E3CA127AF1}" destId="{B36EFDFC-9A22-9940-994C-632A4A6D8855}" srcOrd="0" destOrd="0" presId="urn:microsoft.com/office/officeart/2005/8/layout/process1"/>
    <dgm:cxn modelId="{0F00A137-34DD-8B47-A998-EE7182F122A7}" srcId="{377A90ED-18B0-874A-9C40-225DC5FE8B78}" destId="{857C2ECD-BBF5-534B-97C3-C6BBE3D3A28D}" srcOrd="0" destOrd="0" parTransId="{A392655A-0C18-AF42-9342-B54B77720E91}" sibTransId="{3C4A6144-1B4F-EC46-922D-269D716FBD6C}"/>
    <dgm:cxn modelId="{F8576478-11AB-7C42-B3A0-AC261FAF8370}" type="presOf" srcId="{E62DEBCC-100F-334E-BCD5-8D19D9D5A0B5}" destId="{EACF7113-6C48-7347-870C-BA838FA055C9}" srcOrd="0" destOrd="1" presId="urn:microsoft.com/office/officeart/2005/8/layout/process1"/>
    <dgm:cxn modelId="{C277C106-494F-5440-ABCF-379382F41746}" type="presOf" srcId="{370AE5AE-031D-944D-9B28-777469FF2365}" destId="{23DA0950-FB60-2141-87A9-321B6D2CF504}" srcOrd="0" destOrd="0" presId="urn:microsoft.com/office/officeart/2005/8/layout/process1"/>
    <dgm:cxn modelId="{339331E1-E11B-7F47-83E5-9D718F5D7098}" type="presOf" srcId="{257100B9-EE79-9648-8EC8-7E8FFC813BE6}" destId="{EACF7113-6C48-7347-870C-BA838FA055C9}" srcOrd="0" destOrd="3" presId="urn:microsoft.com/office/officeart/2005/8/layout/process1"/>
    <dgm:cxn modelId="{6D718C96-DB4D-B14F-9C98-D4378D384230}" type="presOf" srcId="{BE647592-3C48-3749-A4FF-5B7A9EA4B1E9}" destId="{6C0F0E72-72F4-4447-A7D6-118C1CE53F58}" srcOrd="1" destOrd="0" presId="urn:microsoft.com/office/officeart/2005/8/layout/process1"/>
    <dgm:cxn modelId="{E4DD31BC-72DB-774B-AE75-35A4AD4C633D}" type="presOf" srcId="{8B413C7A-D2D4-4342-AB78-A1DB6D08047F}" destId="{3C1E0FE7-9AA4-2B4D-AA51-74062BC717D9}" srcOrd="0" destOrd="0" presId="urn:microsoft.com/office/officeart/2005/8/layout/process1"/>
    <dgm:cxn modelId="{41CB01F1-4B1C-FA40-81C6-0935AB5B1F46}" srcId="{E4C631C2-0885-DA44-B64B-FFA758482837}" destId="{82AF2F98-24FA-DA47-8590-2FF721AB082B}" srcOrd="1" destOrd="0" parTransId="{3C439095-0619-204F-9B28-2CF012FACCE3}" sibTransId="{C8BEEBC9-7378-E14B-A489-B315CCF14DD8}"/>
    <dgm:cxn modelId="{11EDEC3F-1EC5-EB4D-BD79-59BBBBDE5114}" srcId="{59DE9B2F-C7D8-324C-9509-76FAC790232C}" destId="{41F237C2-132B-BF49-9D9C-293C5C91E3A0}" srcOrd="0" destOrd="0" parTransId="{B288C2CC-7EA3-CC42-87D2-3B4EF466B0A0}" sibTransId="{CC3AFC16-5B94-E246-A96A-230E668D547E}"/>
    <dgm:cxn modelId="{3127EE2C-956A-B045-A7CC-B3337F131555}" srcId="{E8418521-EB64-5348-911B-13E3CA127AF1}" destId="{370AE5AE-031D-944D-9B28-777469FF2365}" srcOrd="0" destOrd="0" parTransId="{02FB85F9-21CE-3D42-930F-B39E5FBC5FE6}" sibTransId="{D3881206-AF40-EB4D-A9E7-AD67F54BA415}"/>
    <dgm:cxn modelId="{06C47625-C858-3140-968C-B2935E968AD3}" srcId="{E4C631C2-0885-DA44-B64B-FFA758482837}" destId="{E62DEBCC-100F-334E-BCD5-8D19D9D5A0B5}" srcOrd="0" destOrd="0" parTransId="{0A9D8BA2-F1C7-634D-8F25-FD5633CCFB20}" sibTransId="{12B8D748-BC74-1743-993B-8863F386C11E}"/>
    <dgm:cxn modelId="{C7849C41-CE8F-BB41-B1BD-22019122F71A}" srcId="{E8418521-EB64-5348-911B-13E3CA127AF1}" destId="{8B413C7A-D2D4-4342-AB78-A1DB6D08047F}" srcOrd="2" destOrd="0" parTransId="{E72EF152-A7E0-0B47-A28B-C3FEC261738D}" sibTransId="{943CECE5-DD2D-F44A-A1ED-63C48447D3CE}"/>
    <dgm:cxn modelId="{D2BFFF1D-6090-9A4E-88D9-8D683CED06B0}" type="presOf" srcId="{857C2ECD-BBF5-534B-97C3-C6BBE3D3A28D}" destId="{3C1E0FE7-9AA4-2B4D-AA51-74062BC717D9}" srcOrd="0" destOrd="4" presId="urn:microsoft.com/office/officeart/2005/8/layout/process1"/>
    <dgm:cxn modelId="{2EADD0C8-2810-7744-A603-8C621C3C38C6}" type="presOf" srcId="{377A90ED-18B0-874A-9C40-225DC5FE8B78}" destId="{3C1E0FE7-9AA4-2B4D-AA51-74062BC717D9}" srcOrd="0" destOrd="3" presId="urn:microsoft.com/office/officeart/2005/8/layout/process1"/>
    <dgm:cxn modelId="{E42358F9-74D8-4441-B4AC-822BDCB396AD}" srcId="{E8418521-EB64-5348-911B-13E3CA127AF1}" destId="{E4C631C2-0885-DA44-B64B-FFA758482837}" srcOrd="1" destOrd="0" parTransId="{22C0029C-C879-6A44-8BE9-39775FAC26AA}" sibTransId="{BE647592-3C48-3749-A4FF-5B7A9EA4B1E9}"/>
    <dgm:cxn modelId="{45E12F47-3864-EE4C-B09E-5021C4736466}" type="presOf" srcId="{D3881206-AF40-EB4D-A9E7-AD67F54BA415}" destId="{267C3A25-8448-4F49-B79A-795353C61FB7}" srcOrd="0" destOrd="0" presId="urn:microsoft.com/office/officeart/2005/8/layout/process1"/>
    <dgm:cxn modelId="{3E7B8ADA-C917-A04A-942A-C894DD71B387}" type="presOf" srcId="{D3881206-AF40-EB4D-A9E7-AD67F54BA415}" destId="{9E987548-7057-EB4F-8759-ED92C464D6DC}" srcOrd="1" destOrd="0" presId="urn:microsoft.com/office/officeart/2005/8/layout/process1"/>
    <dgm:cxn modelId="{1B71C767-1FD5-364B-B31F-BC2F517F2B25}" type="presOf" srcId="{41F237C2-132B-BF49-9D9C-293C5C91E3A0}" destId="{3C1E0FE7-9AA4-2B4D-AA51-74062BC717D9}" srcOrd="0" destOrd="2" presId="urn:microsoft.com/office/officeart/2005/8/layout/process1"/>
    <dgm:cxn modelId="{98659264-C1A8-474D-AF0D-BABB1400650B}" srcId="{8B413C7A-D2D4-4342-AB78-A1DB6D08047F}" destId="{59DE9B2F-C7D8-324C-9509-76FAC790232C}" srcOrd="0" destOrd="0" parTransId="{5DD022E6-5068-9F41-AF6D-9FFE4292261D}" sibTransId="{8772E953-5BED-7A4A-8E4F-C91FF15A9419}"/>
    <dgm:cxn modelId="{45DBC917-52DE-FE46-A2E2-69705EB48255}" type="presOf" srcId="{82AF2F98-24FA-DA47-8590-2FF721AB082B}" destId="{EACF7113-6C48-7347-870C-BA838FA055C9}" srcOrd="0" destOrd="2" presId="urn:microsoft.com/office/officeart/2005/8/layout/process1"/>
    <dgm:cxn modelId="{AA1B5A2D-FFF4-1841-9157-F0D956D7F81B}" type="presOf" srcId="{59DE9B2F-C7D8-324C-9509-76FAC790232C}" destId="{3C1E0FE7-9AA4-2B4D-AA51-74062BC717D9}" srcOrd="0" destOrd="1" presId="urn:microsoft.com/office/officeart/2005/8/layout/process1"/>
    <dgm:cxn modelId="{48F57FE3-C9CE-9B4E-9DE6-72BADD0131B0}" type="presOf" srcId="{BE647592-3C48-3749-A4FF-5B7A9EA4B1E9}" destId="{9E2C71F1-CFC9-A944-8C3B-11246ADCC0E3}" srcOrd="0" destOrd="0" presId="urn:microsoft.com/office/officeart/2005/8/layout/process1"/>
    <dgm:cxn modelId="{A26A5B38-EC5D-EA40-8825-A89DA7F742C3}" srcId="{E4C631C2-0885-DA44-B64B-FFA758482837}" destId="{257100B9-EE79-9648-8EC8-7E8FFC813BE6}" srcOrd="2" destOrd="0" parTransId="{68FFE114-720A-9640-9116-67FC2BA62A19}" sibTransId="{A5DECC42-30F3-614D-B620-779ED6C3D1E4}"/>
    <dgm:cxn modelId="{E9BC8CDE-BCE0-0E41-9BF5-810E9696FA68}" type="presOf" srcId="{E4C631C2-0885-DA44-B64B-FFA758482837}" destId="{EACF7113-6C48-7347-870C-BA838FA055C9}" srcOrd="0" destOrd="0" presId="urn:microsoft.com/office/officeart/2005/8/layout/process1"/>
    <dgm:cxn modelId="{BCA33AAA-DFD1-2941-89B7-AB312EDC4CAC}" type="presParOf" srcId="{B36EFDFC-9A22-9940-994C-632A4A6D8855}" destId="{23DA0950-FB60-2141-87A9-321B6D2CF504}" srcOrd="0" destOrd="0" presId="urn:microsoft.com/office/officeart/2005/8/layout/process1"/>
    <dgm:cxn modelId="{1AD8A2EC-0BEF-AB4C-81CA-275EDC42E52C}" type="presParOf" srcId="{B36EFDFC-9A22-9940-994C-632A4A6D8855}" destId="{267C3A25-8448-4F49-B79A-795353C61FB7}" srcOrd="1" destOrd="0" presId="urn:microsoft.com/office/officeart/2005/8/layout/process1"/>
    <dgm:cxn modelId="{0E656AB3-81EA-464B-8013-0F52CE17A962}" type="presParOf" srcId="{267C3A25-8448-4F49-B79A-795353C61FB7}" destId="{9E987548-7057-EB4F-8759-ED92C464D6DC}" srcOrd="0" destOrd="0" presId="urn:microsoft.com/office/officeart/2005/8/layout/process1"/>
    <dgm:cxn modelId="{89087E54-4506-124F-B179-2C0D6018A608}" type="presParOf" srcId="{B36EFDFC-9A22-9940-994C-632A4A6D8855}" destId="{EACF7113-6C48-7347-870C-BA838FA055C9}" srcOrd="2" destOrd="0" presId="urn:microsoft.com/office/officeart/2005/8/layout/process1"/>
    <dgm:cxn modelId="{C94B729C-A1E0-0E4D-94B3-F45DFD0FBC72}" type="presParOf" srcId="{B36EFDFC-9A22-9940-994C-632A4A6D8855}" destId="{9E2C71F1-CFC9-A944-8C3B-11246ADCC0E3}" srcOrd="3" destOrd="0" presId="urn:microsoft.com/office/officeart/2005/8/layout/process1"/>
    <dgm:cxn modelId="{71BCFDEB-A313-3445-A682-BAF246D20CA5}" type="presParOf" srcId="{9E2C71F1-CFC9-A944-8C3B-11246ADCC0E3}" destId="{6C0F0E72-72F4-4447-A7D6-118C1CE53F58}" srcOrd="0" destOrd="0" presId="urn:microsoft.com/office/officeart/2005/8/layout/process1"/>
    <dgm:cxn modelId="{A8C3095B-73AB-4F48-8CA9-27D81F08DA61}" type="presParOf" srcId="{B36EFDFC-9A22-9940-994C-632A4A6D8855}" destId="{3C1E0FE7-9AA4-2B4D-AA51-74062BC717D9}"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A0950-FB60-2141-87A9-321B6D2CF504}">
      <dsp:nvSpPr>
        <dsp:cNvPr id="0" name=""/>
        <dsp:cNvSpPr/>
      </dsp:nvSpPr>
      <dsp:spPr>
        <a:xfrm>
          <a:off x="5537" y="926660"/>
          <a:ext cx="2166244" cy="2498017"/>
        </a:xfrm>
        <a:prstGeom prst="roundRect">
          <a:avLst>
            <a:gd name="adj" fmla="val 10000"/>
          </a:avLst>
        </a:prstGeom>
        <a:solidFill>
          <a:srgbClr val="D9EFE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u="sng" kern="1200" dirty="0" smtClean="0"/>
            <a:t>2017</a:t>
          </a:r>
        </a:p>
        <a:p>
          <a:pPr lvl="0" algn="ctr" defTabSz="800100" rtl="0">
            <a:lnSpc>
              <a:spcPct val="90000"/>
            </a:lnSpc>
            <a:spcBef>
              <a:spcPct val="0"/>
            </a:spcBef>
            <a:spcAft>
              <a:spcPct val="35000"/>
            </a:spcAft>
          </a:pPr>
          <a:r>
            <a:rPr lang="en-US" sz="1800" b="1" kern="1200" dirty="0" smtClean="0">
              <a:solidFill>
                <a:srgbClr val="FF0000"/>
              </a:solidFill>
            </a:rPr>
            <a:t>940,000 deaths </a:t>
          </a:r>
        </a:p>
        <a:p>
          <a:pPr lvl="0" algn="ctr" defTabSz="800100" rtl="0">
            <a:lnSpc>
              <a:spcPct val="90000"/>
            </a:lnSpc>
            <a:spcBef>
              <a:spcPct val="0"/>
            </a:spcBef>
            <a:spcAft>
              <a:spcPct val="35000"/>
            </a:spcAft>
          </a:pPr>
          <a:r>
            <a:rPr lang="en-US" sz="1800" kern="1200" dirty="0" smtClean="0">
              <a:solidFill>
                <a:schemeClr val="tx1"/>
              </a:solidFill>
            </a:rPr>
            <a:t>(</a:t>
          </a:r>
          <a:r>
            <a:rPr lang="en-US" sz="1800" kern="1200" dirty="0" smtClean="0"/>
            <a:t>670,000–1.3 </a:t>
          </a:r>
          <a:r>
            <a:rPr lang="en-US" sz="1800" kern="1200" dirty="0" err="1" smtClean="0"/>
            <a:t>mn</a:t>
          </a:r>
          <a:r>
            <a:rPr lang="en-US" sz="1800" kern="1200" dirty="0" smtClean="0"/>
            <a:t>)</a:t>
          </a:r>
          <a:endParaRPr lang="en-US" sz="1800" kern="1200" dirty="0"/>
        </a:p>
      </dsp:txBody>
      <dsp:txXfrm>
        <a:off x="68984" y="990107"/>
        <a:ext cx="2039350" cy="2371123"/>
      </dsp:txXfrm>
    </dsp:sp>
    <dsp:sp modelId="{267C3A25-8448-4F49-B79A-795353C61FB7}">
      <dsp:nvSpPr>
        <dsp:cNvPr id="0" name=""/>
        <dsp:cNvSpPr/>
      </dsp:nvSpPr>
      <dsp:spPr>
        <a:xfrm>
          <a:off x="2388406" y="1907054"/>
          <a:ext cx="459243" cy="537228"/>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2388406" y="2014500"/>
        <a:ext cx="321470" cy="322336"/>
      </dsp:txXfrm>
    </dsp:sp>
    <dsp:sp modelId="{EACF7113-6C48-7347-870C-BA838FA055C9}">
      <dsp:nvSpPr>
        <dsp:cNvPr id="0" name=""/>
        <dsp:cNvSpPr/>
      </dsp:nvSpPr>
      <dsp:spPr>
        <a:xfrm>
          <a:off x="3038279" y="985413"/>
          <a:ext cx="2496423" cy="2380510"/>
        </a:xfrm>
        <a:prstGeom prst="roundRect">
          <a:avLst>
            <a:gd name="adj" fmla="val 10000"/>
          </a:avLst>
        </a:prstGeom>
        <a:solidFill>
          <a:srgbClr val="D9EFE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lvl="0" algn="l" defTabSz="889000" rtl="0">
            <a:lnSpc>
              <a:spcPct val="90000"/>
            </a:lnSpc>
            <a:spcBef>
              <a:spcPct val="0"/>
            </a:spcBef>
            <a:spcAft>
              <a:spcPct val="35000"/>
            </a:spcAft>
          </a:pPr>
          <a:r>
            <a:rPr lang="en-US" sz="2000" b="1" u="sng" kern="1200" dirty="0" smtClean="0"/>
            <a:t>1980 to 2016</a:t>
          </a:r>
          <a:endParaRPr lang="en-US" sz="2000" b="1" u="sng" kern="1200" dirty="0"/>
        </a:p>
        <a:p>
          <a:pPr marL="171450" lvl="1" indent="-171450" algn="l" defTabSz="711200" rtl="0">
            <a:lnSpc>
              <a:spcPct val="90000"/>
            </a:lnSpc>
            <a:spcBef>
              <a:spcPct val="0"/>
            </a:spcBef>
            <a:spcAft>
              <a:spcPct val="15000"/>
            </a:spcAft>
            <a:buChar char="••"/>
          </a:pPr>
          <a:r>
            <a:rPr lang="en-US" sz="1600" b="0" kern="1200" dirty="0" smtClean="0"/>
            <a:t>1980</a:t>
          </a:r>
        </a:p>
        <a:p>
          <a:pPr marL="171450" lvl="1" indent="-171450" algn="l" defTabSz="711200" rtl="0">
            <a:lnSpc>
              <a:spcPct val="90000"/>
            </a:lnSpc>
            <a:spcBef>
              <a:spcPct val="0"/>
            </a:spcBef>
            <a:spcAft>
              <a:spcPct val="15000"/>
            </a:spcAft>
            <a:buChar char="••"/>
          </a:pPr>
          <a:r>
            <a:rPr lang="en-US" sz="1600" b="1" kern="1200" dirty="0" smtClean="0"/>
            <a:t>4,224 </a:t>
          </a:r>
          <a:r>
            <a:rPr lang="en-US" sz="1600" kern="1200" dirty="0" smtClean="0"/>
            <a:t>deaths) </a:t>
          </a:r>
          <a:endParaRPr lang="en-US" sz="1600" kern="1200" dirty="0"/>
        </a:p>
        <a:p>
          <a:pPr marL="171450" lvl="1" indent="-171450" algn="l" defTabSz="711200" rtl="0">
            <a:lnSpc>
              <a:spcPct val="90000"/>
            </a:lnSpc>
            <a:spcBef>
              <a:spcPct val="0"/>
            </a:spcBef>
            <a:spcAft>
              <a:spcPct val="15000"/>
            </a:spcAft>
            <a:buChar char="••"/>
          </a:pPr>
          <a:r>
            <a:rPr lang="en-US" sz="1600" b="0" kern="1200" dirty="0" smtClean="0"/>
            <a:t>2005</a:t>
          </a:r>
        </a:p>
        <a:p>
          <a:pPr marL="171450" lvl="1" indent="-171450" algn="l" defTabSz="711200" rtl="0">
            <a:lnSpc>
              <a:spcPct val="90000"/>
            </a:lnSpc>
            <a:spcBef>
              <a:spcPct val="0"/>
            </a:spcBef>
            <a:spcAft>
              <a:spcPct val="15000"/>
            </a:spcAft>
            <a:buChar char="••"/>
          </a:pPr>
          <a:r>
            <a:rPr lang="en-US" sz="1800" b="1" kern="1200" dirty="0" smtClean="0"/>
            <a:t>peak</a:t>
          </a:r>
          <a:r>
            <a:rPr lang="en-US" sz="1600" b="1" kern="1200" dirty="0" smtClean="0"/>
            <a:t> at 1.91 million </a:t>
          </a:r>
          <a:r>
            <a:rPr lang="en-US" sz="1600" kern="1200" dirty="0" smtClean="0"/>
            <a:t>deaths</a:t>
          </a:r>
          <a:r>
            <a:rPr lang="en-US" sz="1600" b="1" kern="1200" dirty="0" smtClean="0"/>
            <a:t> </a:t>
          </a:r>
        </a:p>
        <a:p>
          <a:pPr marL="171450" lvl="1" indent="-171450" algn="l" defTabSz="711200" rtl="0">
            <a:lnSpc>
              <a:spcPct val="90000"/>
            </a:lnSpc>
            <a:spcBef>
              <a:spcPct val="0"/>
            </a:spcBef>
            <a:spcAft>
              <a:spcPct val="15000"/>
            </a:spcAft>
            <a:buChar char="••"/>
          </a:pPr>
          <a:r>
            <a:rPr lang="en-US" sz="1600" b="0" kern="1200" dirty="0" smtClean="0"/>
            <a:t>2016 </a:t>
          </a:r>
        </a:p>
        <a:p>
          <a:pPr marL="171450" lvl="1" indent="-171450" algn="l" defTabSz="711200" rtl="0">
            <a:lnSpc>
              <a:spcPct val="90000"/>
            </a:lnSpc>
            <a:spcBef>
              <a:spcPct val="0"/>
            </a:spcBef>
            <a:spcAft>
              <a:spcPct val="15000"/>
            </a:spcAft>
            <a:buChar char="••"/>
          </a:pPr>
          <a:r>
            <a:rPr lang="en-US" sz="1600" b="1" kern="1200" dirty="0" smtClean="0"/>
            <a:t>1.03 million </a:t>
          </a:r>
          <a:r>
            <a:rPr lang="en-US" sz="1600" kern="1200" dirty="0" smtClean="0"/>
            <a:t>deaths</a:t>
          </a:r>
          <a:endParaRPr lang="en-US" sz="1600" kern="1200" dirty="0"/>
        </a:p>
      </dsp:txBody>
      <dsp:txXfrm>
        <a:off x="3108002" y="1055136"/>
        <a:ext cx="2356977" cy="2241064"/>
      </dsp:txXfrm>
    </dsp:sp>
    <dsp:sp modelId="{9E2C71F1-CFC9-A944-8C3B-11246ADCC0E3}">
      <dsp:nvSpPr>
        <dsp:cNvPr id="0" name=""/>
        <dsp:cNvSpPr/>
      </dsp:nvSpPr>
      <dsp:spPr>
        <a:xfrm>
          <a:off x="5751327" y="1907054"/>
          <a:ext cx="459243" cy="537228"/>
        </a:xfrm>
        <a:prstGeom prst="rightArrow">
          <a:avLst>
            <a:gd name="adj1" fmla="val 60000"/>
            <a:gd name="adj2" fmla="val 50000"/>
          </a:avLst>
        </a:prstGeom>
        <a:no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5751327" y="2014500"/>
        <a:ext cx="321470" cy="322336"/>
      </dsp:txXfrm>
    </dsp:sp>
    <dsp:sp modelId="{3C1E0FE7-9AA4-2B4D-AA51-74062BC717D9}">
      <dsp:nvSpPr>
        <dsp:cNvPr id="0" name=""/>
        <dsp:cNvSpPr/>
      </dsp:nvSpPr>
      <dsp:spPr>
        <a:xfrm>
          <a:off x="6401200" y="926660"/>
          <a:ext cx="2166244" cy="2498017"/>
        </a:xfrm>
        <a:prstGeom prst="roundRect">
          <a:avLst>
            <a:gd name="adj" fmla="val 10000"/>
          </a:avLst>
        </a:prstGeom>
        <a:solidFill>
          <a:srgbClr val="D9EFE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t" anchorCtr="0">
          <a:noAutofit/>
        </a:bodyPr>
        <a:lstStyle/>
        <a:p>
          <a:pPr lvl="0" algn="l" defTabSz="755650" rtl="0">
            <a:lnSpc>
              <a:spcPct val="90000"/>
            </a:lnSpc>
            <a:spcBef>
              <a:spcPct val="0"/>
            </a:spcBef>
            <a:spcAft>
              <a:spcPct val="35000"/>
            </a:spcAft>
          </a:pPr>
          <a:r>
            <a:rPr lang="en-US" sz="1800" b="1" u="sng" kern="1200" dirty="0" smtClean="0"/>
            <a:t>2005 to 2016</a:t>
          </a:r>
          <a:endParaRPr lang="en-US" sz="1800" b="1" u="sng" kern="1200" dirty="0"/>
        </a:p>
        <a:p>
          <a:pPr marL="114300" lvl="1" indent="0" algn="l" defTabSz="577850" rtl="0">
            <a:lnSpc>
              <a:spcPct val="90000"/>
            </a:lnSpc>
            <a:spcBef>
              <a:spcPct val="0"/>
            </a:spcBef>
            <a:spcAft>
              <a:spcPct val="15000"/>
            </a:spcAft>
            <a:buChar char="••"/>
          </a:pPr>
          <a:endParaRPr lang="en-US" sz="1400" b="1" kern="1200" dirty="0" smtClean="0"/>
        </a:p>
        <a:p>
          <a:pPr marL="114300" lvl="1" indent="0" algn="l" defTabSz="577850" rtl="0">
            <a:lnSpc>
              <a:spcPct val="90000"/>
            </a:lnSpc>
            <a:spcBef>
              <a:spcPct val="0"/>
            </a:spcBef>
            <a:spcAft>
              <a:spcPct val="15000"/>
            </a:spcAft>
            <a:buChar char="••"/>
          </a:pPr>
          <a:r>
            <a:rPr lang="en-US" sz="1400" b="1" kern="1200" dirty="0" smtClean="0"/>
            <a:t>HIV</a:t>
          </a:r>
          <a:r>
            <a:rPr lang="en-US" sz="1400" b="1" kern="1200" baseline="0" dirty="0" smtClean="0"/>
            <a:t> </a:t>
          </a:r>
          <a:r>
            <a:rPr lang="en-US" sz="1400" b="1" kern="1200" dirty="0" smtClean="0"/>
            <a:t>deaths decreased by 45.8%</a:t>
          </a:r>
          <a:endParaRPr lang="en-US" sz="1400" kern="1200" dirty="0"/>
        </a:p>
        <a:p>
          <a:pPr marL="228600" marR="0" lvl="2" indent="-114300" algn="l" defTabSz="577850" rtl="0" eaLnBrk="1" fontAlgn="auto" latinLnBrk="0" hangingPunct="1">
            <a:lnSpc>
              <a:spcPct val="90000"/>
            </a:lnSpc>
            <a:spcBef>
              <a:spcPct val="0"/>
            </a:spcBef>
            <a:spcAft>
              <a:spcPct val="15000"/>
            </a:spcAft>
            <a:buClrTx/>
            <a:buSzTx/>
            <a:buFontTx/>
            <a:buChar char="••"/>
            <a:tabLst/>
            <a:defRPr/>
          </a:pPr>
          <a:endParaRPr lang="is-IS" sz="1400" kern="1200" dirty="0"/>
        </a:p>
        <a:p>
          <a:pPr marL="114300" lvl="1" indent="0" algn="l" defTabSz="577850" rtl="0">
            <a:lnSpc>
              <a:spcPct val="90000"/>
            </a:lnSpc>
            <a:spcBef>
              <a:spcPct val="0"/>
            </a:spcBef>
            <a:spcAft>
              <a:spcPct val="15000"/>
            </a:spcAft>
            <a:buChar char="••"/>
          </a:pPr>
          <a:endParaRPr lang="en-US" sz="1400" b="1" kern="1200" dirty="0" smtClean="0"/>
        </a:p>
        <a:p>
          <a:pPr marL="114300" lvl="1" indent="0" algn="l" defTabSz="577850" rtl="0">
            <a:lnSpc>
              <a:spcPct val="90000"/>
            </a:lnSpc>
            <a:spcBef>
              <a:spcPct val="0"/>
            </a:spcBef>
            <a:spcAft>
              <a:spcPct val="15000"/>
            </a:spcAft>
            <a:buChar char="••"/>
          </a:pPr>
          <a:r>
            <a:rPr lang="en-US" sz="1400" b="1" kern="1200" dirty="0" smtClean="0"/>
            <a:t>TB-related PLWHA deaths decreased 20.9%</a:t>
          </a:r>
          <a:endParaRPr lang="en-US" sz="1400" kern="1200" dirty="0"/>
        </a:p>
        <a:p>
          <a:pPr marL="228600" lvl="2" indent="0" algn="l" defTabSz="577850" rtl="0">
            <a:lnSpc>
              <a:spcPct val="90000"/>
            </a:lnSpc>
            <a:spcBef>
              <a:spcPct val="0"/>
            </a:spcBef>
            <a:spcAft>
              <a:spcPct val="15000"/>
            </a:spcAft>
            <a:buChar char="••"/>
          </a:pPr>
          <a:endParaRPr lang="en-US" sz="1400" kern="1200" dirty="0"/>
        </a:p>
      </dsp:txBody>
      <dsp:txXfrm>
        <a:off x="6464647" y="990107"/>
        <a:ext cx="2039350" cy="237112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0.01111</cdr:x>
      <cdr:y>0.01852</cdr:y>
    </cdr:from>
    <cdr:to>
      <cdr:x>0.4698</cdr:x>
      <cdr:y>0.12972</cdr:y>
    </cdr:to>
    <cdr:sp macro="" textlink="">
      <cdr:nvSpPr>
        <cdr:cNvPr id="2" name="ZoneTexte 1"/>
        <cdr:cNvSpPr txBox="1"/>
      </cdr:nvSpPr>
      <cdr:spPr>
        <a:xfrm xmlns:a="http://schemas.openxmlformats.org/drawingml/2006/main">
          <a:off x="50800" y="50800"/>
          <a:ext cx="2097147" cy="3050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sz="1100"/>
            <a:t>Homa Bay Hospital, Kenya (n=244), Dec</a:t>
          </a:r>
          <a:r>
            <a:rPr lang="fr-FR" sz="1100" baseline="0"/>
            <a:t> 2014 - March 2015</a:t>
          </a:r>
          <a:endParaRPr lang="fr-FR" sz="1100"/>
        </a:p>
      </cdr:txBody>
    </cdr:sp>
  </cdr:relSizeAnchor>
</c:userShapes>
</file>

<file path=ppt/drawings/drawing2.xml><?xml version="1.0" encoding="utf-8"?>
<c:userShapes xmlns:c="http://schemas.openxmlformats.org/drawingml/2006/chart">
  <cdr:relSizeAnchor xmlns:cdr="http://schemas.openxmlformats.org/drawingml/2006/chartDrawing">
    <cdr:from>
      <cdr:x>0.0126</cdr:x>
      <cdr:y>0.01903</cdr:y>
    </cdr:from>
    <cdr:to>
      <cdr:x>0.47321</cdr:x>
      <cdr:y>0.13742</cdr:y>
    </cdr:to>
    <cdr:sp macro="" textlink="">
      <cdr:nvSpPr>
        <cdr:cNvPr id="2" name="ZoneTexte 1"/>
        <cdr:cNvSpPr txBox="1"/>
      </cdr:nvSpPr>
      <cdr:spPr>
        <a:xfrm xmlns:a="http://schemas.openxmlformats.org/drawingml/2006/main">
          <a:off x="53772" y="42863"/>
          <a:ext cx="1965527" cy="2667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r-FR" sz="1050"/>
            <a:t>CHK, DRC (n=2210), 2015 - April 2017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C002AB-974B-7640-A5D0-C9F65122BB62}" type="datetimeFigureOut">
              <a:rPr lang="en-US" smtClean="0"/>
              <a:t>7/21/18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4082F0-FD33-AD40-BD5B-82A6AB66C3DD}" type="slidenum">
              <a:rPr lang="en-US" smtClean="0"/>
              <a:t>‹#›</a:t>
            </a:fld>
            <a:endParaRPr lang="en-US"/>
          </a:p>
        </p:txBody>
      </p:sp>
    </p:spTree>
    <p:extLst>
      <p:ext uri="{BB962C8B-B14F-4D97-AF65-F5344CB8AC3E}">
        <p14:creationId xmlns:p14="http://schemas.microsoft.com/office/powerpoint/2010/main" val="937486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academic.oup.com/cid/article/66/suppl_2/S111/4918994?searchresult=1"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journals.plos.org/plosmedicine/article?id=10.1371/journal.pmed.1002489"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link.springer.com/article/10.1007/s10461-017-1695-8"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s://www.ncbi.nlm.nih.gov/pmc/articles/PMC5675810/"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www.ncbi.nlm.nih.gov/pmc/articles/PMC5605883/"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s://academic.oup.com/cid/article/66/suppl_2/S111/4918994?searchresult=1"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 Id="rId3" Type="http://schemas.openxmlformats.org/officeDocument/2006/relationships/hyperlink" Target="http://journals.plos.org/plosone/article?id=10.1371/journal.pone.0005790"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doi.org/10.1371/journal.pone.0062211"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s://www.ncbi.nlm.nih.gov/pmc/articles/PMC4422218/pdf/nihms657470.pdf"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s://doi.org/10.1371/journal.pmed.1002468.g003"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onlinelibrary.wiley.com/doi/epdf/10.1002/jia2.25084"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doi.org/10.1093/cid/ciy347"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doi.org/10.1371/journal.pmed.1002489"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journals.plos.org/plosmedicine/article?id=10.1371/journal.pmed.1002489"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doi.org/10.1093/inthealth/ihy03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8" name="Shape 51"/>
          <p:cNvSpPr>
            <a:spLocks noGrp="1" noRot="1" noChangeAspect="1" noTextEdit="1"/>
          </p:cNvSpPr>
          <p:nvPr>
            <p:ph type="sldImg" idx="2"/>
          </p:nvPr>
        </p:nvSpPr>
        <p:spPr bwMode="auto">
          <a:xfrm>
            <a:off x="1371600" y="1143000"/>
            <a:ext cx="4114800" cy="30861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Shape 5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2139661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normAutofit fontScale="92500" lnSpcReduction="20000"/>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Carmona S, </a:t>
            </a:r>
            <a:r>
              <a:rPr lang="en-US" sz="1200" b="1" kern="1200" dirty="0" err="1" smtClean="0">
                <a:solidFill>
                  <a:schemeClr val="tx1"/>
                </a:solidFill>
                <a:effectLst/>
                <a:latin typeface="+mn-lt"/>
                <a:ea typeface="+mn-ea"/>
                <a:cs typeface="+mn-cs"/>
              </a:rPr>
              <a:t>Bor</a:t>
            </a:r>
            <a:r>
              <a:rPr lang="en-US" sz="1200" b="1" kern="1200" dirty="0" smtClean="0">
                <a:solidFill>
                  <a:schemeClr val="tx1"/>
                </a:solidFill>
                <a:effectLst/>
                <a:latin typeface="+mn-lt"/>
                <a:ea typeface="+mn-ea"/>
                <a:cs typeface="+mn-cs"/>
              </a:rPr>
              <a:t> J, </a:t>
            </a:r>
            <a:r>
              <a:rPr lang="en-US" sz="1200" b="1" kern="1200" dirty="0" err="1" smtClean="0">
                <a:solidFill>
                  <a:schemeClr val="tx1"/>
                </a:solidFill>
                <a:effectLst/>
                <a:latin typeface="+mn-lt"/>
                <a:ea typeface="+mn-ea"/>
                <a:cs typeface="+mn-cs"/>
              </a:rPr>
              <a:t>Nattey</a:t>
            </a:r>
            <a:r>
              <a:rPr lang="en-US" sz="1200" b="1" kern="1200" dirty="0" smtClean="0">
                <a:solidFill>
                  <a:schemeClr val="tx1"/>
                </a:solidFill>
                <a:effectLst/>
                <a:latin typeface="+mn-lt"/>
                <a:ea typeface="+mn-ea"/>
                <a:cs typeface="+mn-cs"/>
              </a:rPr>
              <a:t> C, et al. Persistent high burden of advanced HIV disease among patients seeking care in South Africa’s National HIV program: Data from a nationwide laboratory cohort. </a:t>
            </a:r>
            <a:r>
              <a:rPr lang="en-US" sz="1200" b="1" kern="1200" dirty="0" err="1" smtClean="0">
                <a:solidFill>
                  <a:schemeClr val="tx1"/>
                </a:solidFill>
                <a:effectLst/>
                <a:latin typeface="+mn-lt"/>
                <a:ea typeface="+mn-ea"/>
                <a:cs typeface="+mn-cs"/>
              </a:rPr>
              <a:t>Clin</a:t>
            </a:r>
            <a:r>
              <a:rPr lang="en-US" sz="1200" b="1" kern="1200" dirty="0" smtClean="0">
                <a:solidFill>
                  <a:schemeClr val="tx1"/>
                </a:solidFill>
                <a:effectLst/>
                <a:latin typeface="+mn-lt"/>
                <a:ea typeface="+mn-ea"/>
                <a:cs typeface="+mn-cs"/>
              </a:rPr>
              <a:t> Infect Dis [Online]. 2018 Mar 4[Cited 2018 Jul 13 ];66(</a:t>
            </a:r>
            <a:r>
              <a:rPr lang="en-US" sz="1200" b="1" kern="1200" dirty="0" err="1" smtClean="0">
                <a:solidFill>
                  <a:schemeClr val="tx1"/>
                </a:solidFill>
                <a:effectLst/>
                <a:latin typeface="+mn-lt"/>
                <a:ea typeface="+mn-ea"/>
                <a:cs typeface="+mn-cs"/>
              </a:rPr>
              <a:t>Suppl</a:t>
            </a:r>
            <a:r>
              <a:rPr lang="en-US" sz="1200" b="1" kern="1200" dirty="0" smtClean="0">
                <a:solidFill>
                  <a:schemeClr val="tx1"/>
                </a:solidFill>
                <a:effectLst/>
                <a:latin typeface="+mn-lt"/>
                <a:ea typeface="+mn-ea"/>
                <a:cs typeface="+mn-cs"/>
              </a:rPr>
              <a:t> 2). Available from: </a:t>
            </a:r>
            <a:r>
              <a:rPr lang="en-US" sz="1200" b="1" kern="1200" dirty="0" smtClean="0">
                <a:solidFill>
                  <a:schemeClr val="tx1"/>
                </a:solidFill>
                <a:effectLst/>
                <a:latin typeface="+mn-lt"/>
                <a:ea typeface="+mn-ea"/>
                <a:cs typeface="+mn-cs"/>
                <a:hlinkClick r:id="rId3"/>
              </a:rPr>
              <a:t>https://academic.oup.com/cid/article/66/suppl_2/S111/4918994?searchresult=1</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fontAlgn="base"/>
            <a:endParaRPr lang="en-US" sz="1200" b="0" i="0" kern="1200" dirty="0" smtClean="0">
              <a:solidFill>
                <a:schemeClr val="tx1"/>
              </a:solidFill>
              <a:effectLst/>
              <a:latin typeface="+mn-lt"/>
              <a:ea typeface="MS PGothic" pitchFamily="34" charset="-128"/>
              <a:cs typeface="ＭＳ Ｐゴシック" pitchFamily="-108" charset="-128"/>
            </a:endParaRPr>
          </a:p>
          <a:p>
            <a:pPr fontAlgn="base"/>
            <a:r>
              <a:rPr lang="en-US" sz="1200" b="0" i="0" kern="1200" dirty="0" smtClean="0">
                <a:solidFill>
                  <a:schemeClr val="tx1"/>
                </a:solidFill>
                <a:effectLst/>
                <a:latin typeface="+mn-lt"/>
                <a:ea typeface="MS PGothic" pitchFamily="34" charset="-128"/>
                <a:cs typeface="ＭＳ Ｐゴシック" pitchFamily="-108" charset="-128"/>
              </a:rPr>
              <a:t/>
            </a:r>
            <a:br>
              <a:rPr lang="en-US" sz="1200" b="0" i="0" kern="1200" dirty="0" smtClean="0">
                <a:solidFill>
                  <a:schemeClr val="tx1"/>
                </a:solidFill>
                <a:effectLst/>
                <a:latin typeface="+mn-lt"/>
                <a:ea typeface="MS PGothic" pitchFamily="34" charset="-128"/>
                <a:cs typeface="ＭＳ Ｐゴシック" pitchFamily="-108" charset="-128"/>
              </a:rPr>
            </a:br>
            <a:r>
              <a:rPr lang="en-US" sz="1200" b="0" i="0" kern="1200" dirty="0" err="1" smtClean="0">
                <a:solidFill>
                  <a:schemeClr val="tx1"/>
                </a:solidFill>
                <a:effectLst/>
                <a:latin typeface="+mn-lt"/>
                <a:ea typeface="MS PGothic" pitchFamily="34" charset="-128"/>
                <a:cs typeface="ＭＳ Ｐゴシック" pitchFamily="-108" charset="-128"/>
              </a:rPr>
              <a:t>IeDEA</a:t>
            </a:r>
            <a:r>
              <a:rPr lang="en-US" sz="1200" b="0" i="0" kern="1200" dirty="0" smtClean="0">
                <a:solidFill>
                  <a:schemeClr val="tx1"/>
                </a:solidFill>
                <a:effectLst/>
                <a:latin typeface="+mn-lt"/>
                <a:ea typeface="MS PGothic" pitchFamily="34" charset="-128"/>
                <a:cs typeface="ＭＳ Ｐゴシック" pitchFamily="-108" charset="-128"/>
              </a:rPr>
              <a:t> and COHERE Cohort Collaborations. Global Trends in CD4 Cell Count at the Start of Antiretroviral Therapy: Collaborative Study of Treatment Programs. </a:t>
            </a:r>
            <a:r>
              <a:rPr lang="en-US" sz="1200" b="0" i="1" kern="1200" dirty="0" err="1" smtClean="0">
                <a:solidFill>
                  <a:schemeClr val="tx1"/>
                </a:solidFill>
                <a:effectLst/>
                <a:latin typeface="+mn-lt"/>
                <a:ea typeface="MS PGothic" pitchFamily="34" charset="-128"/>
                <a:cs typeface="ＭＳ Ｐゴシック" pitchFamily="-108" charset="-128"/>
              </a:rPr>
              <a:t>Clin</a:t>
            </a:r>
            <a:r>
              <a:rPr lang="en-US" sz="1200" b="0" i="1" kern="1200" dirty="0" smtClean="0">
                <a:solidFill>
                  <a:schemeClr val="tx1"/>
                </a:solidFill>
                <a:effectLst/>
                <a:latin typeface="+mn-lt"/>
                <a:ea typeface="MS PGothic" pitchFamily="34" charset="-128"/>
                <a:cs typeface="ＭＳ Ｐゴシック" pitchFamily="-108" charset="-128"/>
              </a:rPr>
              <a:t> Infect Dis</a:t>
            </a:r>
            <a:r>
              <a:rPr lang="en-US" sz="1200" b="0" i="0" kern="1200" dirty="0" smtClean="0">
                <a:solidFill>
                  <a:schemeClr val="tx1"/>
                </a:solidFill>
                <a:effectLst/>
                <a:latin typeface="+mn-lt"/>
                <a:ea typeface="MS PGothic" pitchFamily="34" charset="-128"/>
                <a:cs typeface="ＭＳ Ｐゴシック" pitchFamily="-108" charset="-128"/>
              </a:rPr>
              <a:t>  2018; Jan 25.</a:t>
            </a:r>
          </a:p>
          <a:p>
            <a:endParaRPr lang="en-US" altLang="en-US" b="1" dirty="0" smtClean="0">
              <a:latin typeface="Arial" charset="0"/>
            </a:endParaRPr>
          </a:p>
          <a:p>
            <a:r>
              <a:rPr lang="en-US" altLang="en-US" b="1" dirty="0" smtClean="0">
                <a:latin typeface="Arial" charset="0"/>
              </a:rPr>
              <a:t>Figure </a:t>
            </a:r>
            <a:r>
              <a:rPr lang="en-US" altLang="en-US" b="1" dirty="0">
                <a:latin typeface="Arial" charset="0"/>
              </a:rPr>
              <a:t>1. </a:t>
            </a:r>
            <a:r>
              <a:rPr lang="en-US" altLang="en-US" dirty="0">
                <a:latin typeface="Arial" charset="0"/>
              </a:rPr>
              <a:t>Proportion of patients entering care with advanced and very advanced HIV disease (first CD4 count test &lt;100 and 100–199 cells/µL).
</a:t>
            </a:r>
            <a:endParaRPr lang="en-US" altLang="en-US" dirty="0" smtClean="0">
              <a:latin typeface="Arial" charset="0"/>
            </a:endParaRPr>
          </a:p>
          <a:p>
            <a:pPr eaLnBrk="1" hangingPunct="1">
              <a:spcBef>
                <a:spcPct val="0"/>
              </a:spcBef>
              <a:buFontTx/>
              <a:buNone/>
            </a:pPr>
            <a:r>
              <a:rPr lang="en-US" altLang="en-US" sz="1400" dirty="0" smtClean="0"/>
              <a:t>From: Persistent High Burden of Advanced HIV Disease Among Patients Seeking Care in South Africa’s National HIV Program: Data From a Nationwide Laboratory Cohort</a:t>
            </a:r>
          </a:p>
          <a:p>
            <a:pPr eaLnBrk="1" hangingPunct="1">
              <a:spcBef>
                <a:spcPct val="0"/>
              </a:spcBef>
              <a:buFontTx/>
              <a:buNone/>
            </a:pPr>
            <a:r>
              <a:rPr lang="en-US" altLang="en-US" sz="1200" dirty="0" err="1" smtClean="0"/>
              <a:t>Clin</a:t>
            </a:r>
            <a:r>
              <a:rPr lang="en-US" altLang="en-US" sz="1200" dirty="0" smtClean="0"/>
              <a:t> Infect Dis. 2018;66(suppl_2):S111-S117. doi:10.1093/</a:t>
            </a:r>
            <a:r>
              <a:rPr lang="en-US" altLang="en-US" sz="1200" dirty="0" err="1" smtClean="0"/>
              <a:t>cid</a:t>
            </a:r>
            <a:r>
              <a:rPr lang="en-US" altLang="en-US" sz="1200" dirty="0" smtClean="0"/>
              <a:t>/ciy045</a:t>
            </a:r>
          </a:p>
          <a:p>
            <a:pPr eaLnBrk="1" hangingPunct="1">
              <a:spcBef>
                <a:spcPct val="0"/>
              </a:spcBef>
              <a:buFontTx/>
              <a:buNone/>
            </a:pPr>
            <a:r>
              <a:rPr lang="en-US" altLang="en-US" sz="1200" dirty="0" err="1" smtClean="0"/>
              <a:t>Clin</a:t>
            </a:r>
            <a:r>
              <a:rPr lang="en-US" altLang="en-US" sz="1200" dirty="0" smtClean="0"/>
              <a:t> Infect Dis | © 2018 World Health Organization; licensee Oxford University Press </a:t>
            </a:r>
            <a:r>
              <a:rPr lang="en-US" altLang="en-US" sz="1200" dirty="0" err="1" smtClean="0"/>
              <a:t>USA.This</a:t>
            </a:r>
            <a:r>
              <a:rPr lang="en-US" altLang="en-US" sz="1200" dirty="0" smtClean="0"/>
              <a:t> is an open access article distributed under the terms of the Creative Commons Attribution IGO License (http://</a:t>
            </a:r>
            <a:r>
              <a:rPr lang="en-US" altLang="en-US" sz="1200" dirty="0" err="1" smtClean="0"/>
              <a:t>creativecommons.org</a:t>
            </a:r>
            <a:r>
              <a:rPr lang="en-US" altLang="en-US" sz="1200" dirty="0" smtClean="0"/>
              <a:t>/licenses/by/3.0/</a:t>
            </a:r>
            <a:r>
              <a:rPr lang="en-US" altLang="en-US" sz="1200" dirty="0" err="1" smtClean="0"/>
              <a:t>igo</a:t>
            </a:r>
            <a:r>
              <a:rPr lang="en-US" altLang="en-US" sz="1200" dirty="0" smtClean="0"/>
              <a:t>/</a:t>
            </a:r>
            <a:r>
              <a:rPr lang="en-US" altLang="en-US" sz="1200" dirty="0" err="1" smtClean="0"/>
              <a:t>legalcode</a:t>
            </a:r>
            <a:r>
              <a:rPr lang="en-US" altLang="en-US" sz="1200" dirty="0" smtClean="0"/>
              <a:t>), which permits unrestricted use, distribution, and reproduction in any medium, provided the original work is properly cited. In any reproduction of this article there should not be any suggestion that WHO or this article endorse any specific </a:t>
            </a:r>
            <a:r>
              <a:rPr lang="en-US" altLang="en-US" sz="1200" dirty="0" err="1" smtClean="0"/>
              <a:t>organisation</a:t>
            </a:r>
            <a:r>
              <a:rPr lang="en-US" altLang="en-US" sz="1200" dirty="0" smtClean="0"/>
              <a:t> or products. The use of the WHO logo is not permitted. This notice should be preserved along with the article’s original URL.</a:t>
            </a:r>
          </a:p>
          <a:p>
            <a:endParaRPr lang="en-US" altLang="en-US" dirty="0">
              <a:latin typeface="Arial" charset="0"/>
            </a:endParaRP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A13C8449-CD68-DA42-9752-EA5896338CF5}" type="slidenum">
              <a:rPr lang="en-US" altLang="en-US" sz="1200"/>
              <a:pPr algn="r" eaLnBrk="1" hangingPunct="1"/>
              <a:t>16</a:t>
            </a:fld>
            <a:endParaRPr lang="en-US" altLang="en-US" sz="1200"/>
          </a:p>
        </p:txBody>
      </p:sp>
    </p:spTree>
    <p:extLst>
      <p:ext uri="{BB962C8B-B14F-4D97-AF65-F5344CB8AC3E}">
        <p14:creationId xmlns:p14="http://schemas.microsoft.com/office/powerpoint/2010/main" val="16356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altLang="en-US" b="1" dirty="0">
                <a:latin typeface="Arial" charset="0"/>
              </a:rPr>
              <a:t>Figure 3. </a:t>
            </a:r>
            <a:r>
              <a:rPr lang="en-US" altLang="en-US" dirty="0">
                <a:latin typeface="Arial" charset="0"/>
              </a:rPr>
              <a:t>Distribution of prior CD4 count testing, antiretroviral therapy (ART), ART retention, and recent </a:t>
            </a:r>
            <a:r>
              <a:rPr lang="en-US" altLang="en-US" dirty="0" err="1">
                <a:latin typeface="Arial" charset="0"/>
              </a:rPr>
              <a:t>virologic</a:t>
            </a:r>
            <a:r>
              <a:rPr lang="en-US" altLang="en-US" dirty="0">
                <a:latin typeface="Arial" charset="0"/>
              </a:rPr>
              <a:t> status in patients presenting in 2016 with a CD4 count &lt;50 cells/µL, Western Cape province, South Africa.
</a:t>
            </a:r>
            <a:endParaRPr lang="en-US" altLang="en-US" dirty="0" smtClean="0">
              <a:latin typeface="Arial" charset="0"/>
            </a:endParaRPr>
          </a:p>
          <a:p>
            <a:pPr eaLnBrk="1" hangingPunct="1">
              <a:spcBef>
                <a:spcPct val="0"/>
              </a:spcBef>
              <a:buFontTx/>
              <a:buNone/>
            </a:pPr>
            <a:r>
              <a:rPr lang="en-US" altLang="en-US" sz="1400" dirty="0" smtClean="0"/>
              <a:t>From: The Continuing Burden of Advanced HIV Disease Over 10 Years of Increasing Antiretroviral Therapy Coverage in South Africa</a:t>
            </a:r>
          </a:p>
          <a:p>
            <a:pPr eaLnBrk="1" hangingPunct="1">
              <a:spcBef>
                <a:spcPct val="0"/>
              </a:spcBef>
              <a:buFontTx/>
              <a:buNone/>
            </a:pPr>
            <a:r>
              <a:rPr lang="en-US" altLang="en-US" sz="1200" dirty="0" err="1" smtClean="0"/>
              <a:t>Clin</a:t>
            </a:r>
            <a:r>
              <a:rPr lang="en-US" altLang="en-US" sz="1200" dirty="0" smtClean="0"/>
              <a:t> Infect Dis. 2018;66(suppl_2):S118-S125. doi:10.1093/</a:t>
            </a:r>
            <a:r>
              <a:rPr lang="en-US" altLang="en-US" sz="1200" dirty="0" err="1" smtClean="0"/>
              <a:t>cid</a:t>
            </a:r>
            <a:r>
              <a:rPr lang="en-US" altLang="en-US" sz="1200" dirty="0" smtClean="0"/>
              <a:t>/cix1140</a:t>
            </a:r>
          </a:p>
          <a:p>
            <a:pPr eaLnBrk="1" hangingPunct="1">
              <a:spcBef>
                <a:spcPct val="0"/>
              </a:spcBef>
              <a:buFontTx/>
              <a:buNone/>
            </a:pPr>
            <a:r>
              <a:rPr lang="en-US" altLang="en-US" sz="1200" dirty="0" err="1" smtClean="0"/>
              <a:t>Clin</a:t>
            </a:r>
            <a:r>
              <a:rPr lang="en-US" altLang="en-US" sz="1200" dirty="0" smtClean="0"/>
              <a:t> Infect Dis | © 2018 World Health Organization; licensee Oxford University Press </a:t>
            </a:r>
            <a:r>
              <a:rPr lang="en-US" altLang="en-US" sz="1200" dirty="0" err="1" smtClean="0"/>
              <a:t>USA.This</a:t>
            </a:r>
            <a:r>
              <a:rPr lang="en-US" altLang="en-US" sz="1200" dirty="0" smtClean="0"/>
              <a:t> is an open access article distributed under the terms of the Creative Commons Attribution IGO License (http://</a:t>
            </a:r>
            <a:r>
              <a:rPr lang="en-US" altLang="en-US" sz="1200" dirty="0" err="1" smtClean="0"/>
              <a:t>creativecommons.org</a:t>
            </a:r>
            <a:r>
              <a:rPr lang="en-US" altLang="en-US" sz="1200" dirty="0" smtClean="0"/>
              <a:t>/licenses/by/3.0/</a:t>
            </a:r>
            <a:r>
              <a:rPr lang="en-US" altLang="en-US" sz="1200" dirty="0" err="1" smtClean="0"/>
              <a:t>igo</a:t>
            </a:r>
            <a:r>
              <a:rPr lang="en-US" altLang="en-US" sz="1200" dirty="0" smtClean="0"/>
              <a:t>/</a:t>
            </a:r>
            <a:r>
              <a:rPr lang="en-US" altLang="en-US" sz="1200" dirty="0" err="1" smtClean="0"/>
              <a:t>legalcode</a:t>
            </a:r>
            <a:r>
              <a:rPr lang="en-US" altLang="en-US" sz="1200" dirty="0" smtClean="0"/>
              <a:t>), which permits unrestricted use, distribution, and reproduction in any medium, provided the original work is properly cited. In any reproduction of this article there should not be any suggestion that WHO or this article endorse any specific </a:t>
            </a:r>
            <a:r>
              <a:rPr lang="en-US" altLang="en-US" sz="1200" dirty="0" err="1" smtClean="0"/>
              <a:t>organisation</a:t>
            </a:r>
            <a:r>
              <a:rPr lang="en-US" altLang="en-US" sz="1200" dirty="0" smtClean="0"/>
              <a:t> or products. The use of the WHO logo is not permitted. This notice should be preserved along with the article’s original URL.</a:t>
            </a:r>
          </a:p>
          <a:p>
            <a:endParaRPr lang="en-US" altLang="en-US" dirty="0">
              <a:latin typeface="Arial" charset="0"/>
            </a:endParaRP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220A011D-2645-8E45-924C-9DC9787DFC24}" type="slidenum">
              <a:rPr lang="en-US" altLang="en-US" sz="1200"/>
              <a:pPr algn="r" eaLnBrk="1" hangingPunct="1"/>
              <a:t>17</a:t>
            </a:fld>
            <a:endParaRPr lang="en-US" altLang="en-US" sz="1200"/>
          </a:p>
        </p:txBody>
      </p:sp>
    </p:spTree>
    <p:extLst>
      <p:ext uri="{BB962C8B-B14F-4D97-AF65-F5344CB8AC3E}">
        <p14:creationId xmlns:p14="http://schemas.microsoft.com/office/powerpoint/2010/main" val="69478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EC: High proportion</a:t>
            </a:r>
            <a:r>
              <a:rPr lang="en-US" baseline="0" dirty="0" smtClean="0"/>
              <a:t> in our cohorts in-hospital of experienced ART patients</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Ai </a:t>
            </a:r>
            <a:r>
              <a:rPr lang="en-US" b="1" baseline="0" dirty="0" err="1" smtClean="0"/>
              <a:t>remplace</a:t>
            </a:r>
            <a:r>
              <a:rPr lang="en-US" b="1" baseline="0" dirty="0" smtClean="0"/>
              <a:t> GF </a:t>
            </a:r>
            <a:r>
              <a:rPr lang="en-US" b="1" baseline="0" dirty="0" err="1" smtClean="0"/>
              <a:t>Jooste</a:t>
            </a:r>
            <a:r>
              <a:rPr lang="en-US" b="1" baseline="0" dirty="0" smtClean="0"/>
              <a:t> par Donka : </a:t>
            </a:r>
            <a:r>
              <a:rPr lang="en-US" b="1" baseline="0" dirty="0" err="1" smtClean="0"/>
              <a:t>donnees</a:t>
            </a:r>
            <a:r>
              <a:rPr lang="en-US" b="1" baseline="0" dirty="0" smtClean="0"/>
              <a:t> plus </a:t>
            </a:r>
            <a:r>
              <a:rPr lang="en-US" b="1" baseline="0" dirty="0" err="1" smtClean="0"/>
              <a:t>recentes</a:t>
            </a:r>
            <a:r>
              <a:rPr lang="en-US" b="1" baseline="0" dirty="0" smtClean="0"/>
              <a:t> </a:t>
            </a: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A19C697A-967D-4231-9F3D-208C98F7B38F}" type="slidenum">
              <a:rPr lang="en-US" smtClean="0"/>
              <a:pPr>
                <a:defRPr/>
              </a:pPr>
              <a:t>18</a:t>
            </a:fld>
            <a:endParaRPr lang="en-US"/>
          </a:p>
        </p:txBody>
      </p:sp>
    </p:spTree>
    <p:extLst>
      <p:ext uri="{BB962C8B-B14F-4D97-AF65-F5344CB8AC3E}">
        <p14:creationId xmlns:p14="http://schemas.microsoft.com/office/powerpoint/2010/main" val="1591075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hlinkClick r:id="rId3"/>
              </a:rPr>
              <a:t>http://journals.plos.org/plosmedicine/article?id=10.1371/journal.pmed.1002489</a:t>
            </a:r>
            <a:endParaRPr lang="en-US" altLang="en-US" sz="1200" dirty="0" smtClean="0"/>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333333"/>
                </a:solidFill>
                <a:latin typeface="arial" charset="0"/>
              </a:rPr>
              <a:t>Lost was defined as having been more than 90 days late for a visit, and late was defined as being 15–90 days late for a visit. </a:t>
            </a:r>
          </a:p>
          <a:p>
            <a:endParaRPr lang="en-GB" dirty="0"/>
          </a:p>
        </p:txBody>
      </p:sp>
      <p:sp>
        <p:nvSpPr>
          <p:cNvPr id="4" name="Slide Number Placeholder 3"/>
          <p:cNvSpPr>
            <a:spLocks noGrp="1"/>
          </p:cNvSpPr>
          <p:nvPr>
            <p:ph type="sldNum" sz="quarter" idx="10"/>
          </p:nvPr>
        </p:nvSpPr>
        <p:spPr/>
        <p:txBody>
          <a:bodyPr/>
          <a:lstStyle/>
          <a:p>
            <a:fld id="{AE780443-E0E5-DF4E-BDE9-B08ACCE372A7}" type="slidenum">
              <a:rPr lang="en-GB" smtClean="0"/>
              <a:t>19</a:t>
            </a:fld>
            <a:endParaRPr lang="en-GB"/>
          </a:p>
        </p:txBody>
      </p:sp>
    </p:spTree>
    <p:extLst>
      <p:ext uri="{BB962C8B-B14F-4D97-AF65-F5344CB8AC3E}">
        <p14:creationId xmlns:p14="http://schemas.microsoft.com/office/powerpoint/2010/main" val="76364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From global TB report 2017: http://</a:t>
            </a:r>
            <a:r>
              <a:rPr lang="en-US" sz="1200" b="1" kern="1200" dirty="0" err="1" smtClean="0">
                <a:solidFill>
                  <a:schemeClr val="tx1"/>
                </a:solidFill>
                <a:effectLst/>
                <a:latin typeface="+mn-lt"/>
                <a:ea typeface="+mn-ea"/>
                <a:cs typeface="+mn-cs"/>
              </a:rPr>
              <a:t>apps.who.int</a:t>
            </a:r>
            <a:r>
              <a:rPr lang="en-US" sz="1200" b="1" kern="1200" dirty="0" smtClean="0">
                <a:solidFill>
                  <a:schemeClr val="tx1"/>
                </a:solidFill>
                <a:effectLst/>
                <a:latin typeface="+mn-lt"/>
                <a:ea typeface="+mn-ea"/>
                <a:cs typeface="+mn-cs"/>
              </a:rPr>
              <a:t>/iris/</a:t>
            </a:r>
            <a:r>
              <a:rPr lang="en-US" sz="1200" b="1" kern="1200" dirty="0" err="1" smtClean="0">
                <a:solidFill>
                  <a:schemeClr val="tx1"/>
                </a:solidFill>
                <a:effectLst/>
                <a:latin typeface="+mn-lt"/>
                <a:ea typeface="+mn-ea"/>
                <a:cs typeface="+mn-cs"/>
              </a:rPr>
              <a:t>bitstream</a:t>
            </a:r>
            <a:r>
              <a:rPr lang="en-US" sz="1200" b="1" kern="1200" dirty="0" smtClean="0">
                <a:solidFill>
                  <a:schemeClr val="tx1"/>
                </a:solidFill>
                <a:effectLst/>
                <a:latin typeface="+mn-lt"/>
                <a:ea typeface="+mn-ea"/>
                <a:cs typeface="+mn-cs"/>
              </a:rPr>
              <a:t>/handle/10665/259366/9789241565516-eng.pdf?sequence=1</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22</a:t>
            </a:fld>
            <a:endParaRPr lang="en-US"/>
          </a:p>
        </p:txBody>
      </p:sp>
    </p:spTree>
    <p:extLst>
      <p:ext uri="{BB962C8B-B14F-4D97-AF65-F5344CB8AC3E}">
        <p14:creationId xmlns:p14="http://schemas.microsoft.com/office/powerpoint/2010/main" val="1402089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err="1" smtClean="0">
                <a:solidFill>
                  <a:schemeClr val="tx1"/>
                </a:solidFill>
                <a:effectLst/>
                <a:latin typeface="+mn-lt"/>
                <a:ea typeface="+mn-ea"/>
                <a:cs typeface="+mn-cs"/>
              </a:rPr>
              <a:t>Frigati</a:t>
            </a:r>
            <a:r>
              <a:rPr lang="en-US" sz="1200" b="1" kern="1200" dirty="0" smtClean="0">
                <a:solidFill>
                  <a:schemeClr val="tx1"/>
                </a:solidFill>
                <a:effectLst/>
                <a:latin typeface="+mn-lt"/>
                <a:ea typeface="+mn-ea"/>
                <a:cs typeface="+mn-cs"/>
              </a:rPr>
              <a:t> L, </a:t>
            </a:r>
            <a:r>
              <a:rPr lang="en-US" sz="1200" b="1" kern="1200" dirty="0" err="1" smtClean="0">
                <a:solidFill>
                  <a:schemeClr val="tx1"/>
                </a:solidFill>
                <a:effectLst/>
                <a:latin typeface="+mn-lt"/>
                <a:ea typeface="+mn-ea"/>
                <a:cs typeface="+mn-cs"/>
              </a:rPr>
              <a:t>Archary</a:t>
            </a:r>
            <a:r>
              <a:rPr lang="en-US" sz="1200" b="1" kern="1200" dirty="0" smtClean="0">
                <a:solidFill>
                  <a:schemeClr val="tx1"/>
                </a:solidFill>
                <a:effectLst/>
                <a:latin typeface="+mn-lt"/>
                <a:ea typeface="+mn-ea"/>
                <a:cs typeface="+mn-cs"/>
              </a:rPr>
              <a:t> M, </a:t>
            </a:r>
            <a:r>
              <a:rPr lang="en-US" sz="1200" b="1" kern="1200" dirty="0" err="1" smtClean="0">
                <a:solidFill>
                  <a:schemeClr val="tx1"/>
                </a:solidFill>
                <a:effectLst/>
                <a:latin typeface="+mn-lt"/>
                <a:ea typeface="+mn-ea"/>
                <a:cs typeface="+mn-cs"/>
              </a:rPr>
              <a:t>Rabie</a:t>
            </a:r>
            <a:r>
              <a:rPr lang="en-US" sz="1200" b="1" kern="1200" dirty="0" smtClean="0">
                <a:solidFill>
                  <a:schemeClr val="tx1"/>
                </a:solidFill>
                <a:effectLst/>
                <a:latin typeface="+mn-lt"/>
                <a:ea typeface="+mn-ea"/>
                <a:cs typeface="+mn-cs"/>
              </a:rPr>
              <a:t> H, </a:t>
            </a:r>
            <a:r>
              <a:rPr lang="en-US" sz="1200" b="1" kern="1200" dirty="0" err="1" smtClean="0">
                <a:solidFill>
                  <a:schemeClr val="tx1"/>
                </a:solidFill>
                <a:effectLst/>
                <a:latin typeface="+mn-lt"/>
                <a:ea typeface="+mn-ea"/>
                <a:cs typeface="+mn-cs"/>
              </a:rPr>
              <a:t>Penazzato</a:t>
            </a:r>
            <a:r>
              <a:rPr lang="en-US" sz="1200" b="1" kern="1200" dirty="0" smtClean="0">
                <a:solidFill>
                  <a:schemeClr val="tx1"/>
                </a:solidFill>
                <a:effectLst/>
                <a:latin typeface="+mn-lt"/>
                <a:ea typeface="+mn-ea"/>
                <a:cs typeface="+mn-cs"/>
              </a:rPr>
              <a:t> M, Ford N. Priorities for Decreasing Morbidity and Mortality in Children With Advanced HIV Disease. Clinical Infectious Diseases [Online]. 2018 Mar 4 [Cited 2018 Jul 15];66(</a:t>
            </a:r>
            <a:r>
              <a:rPr lang="en-US" sz="1200" b="1" kern="1200" dirty="0" err="1" smtClean="0">
                <a:solidFill>
                  <a:schemeClr val="tx1"/>
                </a:solidFill>
                <a:effectLst/>
                <a:latin typeface="+mn-lt"/>
                <a:ea typeface="+mn-ea"/>
                <a:cs typeface="+mn-cs"/>
              </a:rPr>
              <a:t>Suppl</a:t>
            </a:r>
            <a:r>
              <a:rPr lang="en-US" sz="1200" b="1" kern="1200" dirty="0" smtClean="0">
                <a:solidFill>
                  <a:schemeClr val="tx1"/>
                </a:solidFill>
                <a:effectLst/>
                <a:latin typeface="+mn-lt"/>
                <a:ea typeface="+mn-ea"/>
                <a:cs typeface="+mn-cs"/>
              </a:rPr>
              <a:t> 2). Available from: https://</a:t>
            </a:r>
            <a:r>
              <a:rPr lang="en-US" sz="1200" b="1" kern="1200" dirty="0" err="1" smtClean="0">
                <a:solidFill>
                  <a:schemeClr val="tx1"/>
                </a:solidFill>
                <a:effectLst/>
                <a:latin typeface="+mn-lt"/>
                <a:ea typeface="+mn-ea"/>
                <a:cs typeface="+mn-cs"/>
              </a:rPr>
              <a:t>doi.org</a:t>
            </a:r>
            <a:r>
              <a:rPr lang="en-US" sz="1200" b="1" kern="1200" dirty="0" smtClean="0">
                <a:solidFill>
                  <a:schemeClr val="tx1"/>
                </a:solidFill>
                <a:effectLst/>
                <a:latin typeface="+mn-lt"/>
                <a:ea typeface="+mn-ea"/>
                <a:cs typeface="+mn-cs"/>
              </a:rPr>
              <a:t>/10.1093/</a:t>
            </a:r>
            <a:r>
              <a:rPr lang="en-US" sz="1200" b="1" kern="1200" dirty="0" err="1" smtClean="0">
                <a:solidFill>
                  <a:schemeClr val="tx1"/>
                </a:solidFill>
                <a:effectLst/>
                <a:latin typeface="+mn-lt"/>
                <a:ea typeface="+mn-ea"/>
                <a:cs typeface="+mn-cs"/>
              </a:rPr>
              <a:t>cid</a:t>
            </a:r>
            <a:r>
              <a:rPr lang="en-US" sz="1200" b="1" kern="1200" dirty="0" smtClean="0">
                <a:solidFill>
                  <a:schemeClr val="tx1"/>
                </a:solidFill>
                <a:effectLst/>
                <a:latin typeface="+mn-lt"/>
                <a:ea typeface="+mn-ea"/>
                <a:cs typeface="+mn-cs"/>
              </a:rPr>
              <a:t>/ciy013</a:t>
            </a:r>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23</a:t>
            </a:fld>
            <a:endParaRPr lang="en-US"/>
          </a:p>
        </p:txBody>
      </p:sp>
    </p:spTree>
    <p:extLst>
      <p:ext uri="{BB962C8B-B14F-4D97-AF65-F5344CB8AC3E}">
        <p14:creationId xmlns:p14="http://schemas.microsoft.com/office/powerpoint/2010/main" val="1593084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24</a:t>
            </a:fld>
            <a:endParaRPr lang="en-US"/>
          </a:p>
        </p:txBody>
      </p:sp>
    </p:spTree>
    <p:extLst>
      <p:ext uri="{BB962C8B-B14F-4D97-AF65-F5344CB8AC3E}">
        <p14:creationId xmlns:p14="http://schemas.microsoft.com/office/powerpoint/2010/main" val="486865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Holmes: “</a:t>
            </a:r>
            <a:r>
              <a:rPr lang="en-US" dirty="0" smtClean="0"/>
              <a:t>While </a:t>
            </a:r>
            <a:r>
              <a:rPr lang="en-US" b="1" dirty="0" smtClean="0"/>
              <a:t>modeled estimates of mortality</a:t>
            </a:r>
            <a:r>
              <a:rPr lang="en-US" dirty="0" smtClean="0"/>
              <a:t> may be accurate enough for tracking broad trends at the national or global level, they </a:t>
            </a:r>
            <a:r>
              <a:rPr lang="en-US" b="1" dirty="0" smtClean="0"/>
              <a:t>offer limited utility for public health improvement efforts at individual clinics and hospitals or at the subnational level</a:t>
            </a:r>
            <a:r>
              <a:rPr lang="en-US" dirty="0" smtClean="0"/>
              <a:t>. “</a:t>
            </a:r>
          </a:p>
          <a:p>
            <a:r>
              <a:rPr lang="en-US" dirty="0" smtClean="0"/>
              <a:t>ZAMBA: HIV deaths fell from 68,000 (2005) to 21,000 (2015)</a:t>
            </a:r>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26</a:t>
            </a:fld>
            <a:endParaRPr lang="en-US"/>
          </a:p>
        </p:txBody>
      </p:sp>
    </p:spTree>
    <p:extLst>
      <p:ext uri="{BB962C8B-B14F-4D97-AF65-F5344CB8AC3E}">
        <p14:creationId xmlns:p14="http://schemas.microsoft.com/office/powerpoint/2010/main" val="1135380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AIDS and Behavior. April 2010, Volume 14, Issue 2, pp 237–247 | Cite as. AIDS Denialism and Public Health Practice. Available from https://</a:t>
            </a:r>
            <a:r>
              <a:rPr lang="en-US" sz="1200" kern="1200" dirty="0" err="1" smtClean="0">
                <a:solidFill>
                  <a:schemeClr val="tx1"/>
                </a:solidFill>
                <a:effectLst/>
                <a:latin typeface="+mn-lt"/>
                <a:ea typeface="+mn-ea"/>
                <a:cs typeface="+mn-cs"/>
              </a:rPr>
              <a:t>link.springer.com</a:t>
            </a:r>
            <a:r>
              <a:rPr lang="en-US" sz="1200" kern="1200" dirty="0" smtClean="0">
                <a:solidFill>
                  <a:schemeClr val="tx1"/>
                </a:solidFill>
                <a:effectLst/>
                <a:latin typeface="+mn-lt"/>
                <a:ea typeface="+mn-ea"/>
                <a:cs typeface="+mn-cs"/>
              </a:rPr>
              <a:t>/article/10.1007%2Fs10461-009-9654-7</a:t>
            </a:r>
          </a:p>
          <a:p>
            <a:endParaRPr lang="en-US" b="1" dirty="0" smtClean="0"/>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Kalichman</a:t>
            </a:r>
            <a:r>
              <a:rPr lang="en-US" sz="1200" dirty="0" smtClean="0"/>
              <a:t> SC. Pence, Putin, Mbeki and Their HIV/AIDS-Related Crimes Against Humanity: Call for Social Justice and Behavioral Science Advocacy. Editorial. AIDS and Behavior [Online]. 2017 Apr </a:t>
            </a:r>
          </a:p>
          <a:p>
            <a:endParaRPr lang="en-US" b="1" dirty="0" smtClean="0"/>
          </a:p>
          <a:p>
            <a:r>
              <a:rPr lang="en-US" b="1" dirty="0" smtClean="0"/>
              <a:t>[Cited 2018 Jul 13];21(4). Available from: </a:t>
            </a:r>
            <a:r>
              <a:rPr lang="en-US" b="1" dirty="0" smtClean="0">
                <a:hlinkClick r:id="rId3"/>
              </a:rPr>
              <a:t>https://link.springer.com/article/10.1007%2Fs10461-017-1695-8</a:t>
            </a:r>
            <a:endParaRPr lang="en-US" b="1" dirty="0" smtClean="0"/>
          </a:p>
          <a:p>
            <a:endParaRPr lang="en-US" dirty="0" smtClean="0"/>
          </a:p>
        </p:txBody>
      </p:sp>
      <p:sp>
        <p:nvSpPr>
          <p:cNvPr id="4" name="Slide Number Placeholder 3"/>
          <p:cNvSpPr>
            <a:spLocks noGrp="1"/>
          </p:cNvSpPr>
          <p:nvPr>
            <p:ph type="sldNum" sz="quarter" idx="10"/>
          </p:nvPr>
        </p:nvSpPr>
        <p:spPr/>
        <p:txBody>
          <a:bodyPr/>
          <a:lstStyle/>
          <a:p>
            <a:fld id="{BF4082F0-FD33-AD40-BD5B-82A6AB66C3DD}" type="slidenum">
              <a:rPr lang="en-US" smtClean="0"/>
              <a:t>27</a:t>
            </a:fld>
            <a:endParaRPr lang="en-US"/>
          </a:p>
        </p:txBody>
      </p:sp>
    </p:spTree>
    <p:extLst>
      <p:ext uri="{BB962C8B-B14F-4D97-AF65-F5344CB8AC3E}">
        <p14:creationId xmlns:p14="http://schemas.microsoft.com/office/powerpoint/2010/main" val="1534962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[Cited 2018 Jul 13]. Available from: </a:t>
            </a:r>
            <a:r>
              <a:rPr lang="en-US" b="1" dirty="0" smtClean="0">
                <a:hlinkClick r:id="rId3"/>
              </a:rPr>
              <a:t>https://www.ncbi.nlm.nih.gov/pmc/articles/PMC5675810/</a:t>
            </a:r>
            <a:r>
              <a:rPr lang="en-US" b="1" dirty="0" smtClean="0"/>
              <a:t> </a:t>
            </a:r>
            <a:endParaRPr lang="en-US" dirty="0" smtClean="0"/>
          </a:p>
          <a:p>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28</a:t>
            </a:fld>
            <a:endParaRPr lang="en-US"/>
          </a:p>
        </p:txBody>
      </p:sp>
    </p:spTree>
    <p:extLst>
      <p:ext uri="{BB962C8B-B14F-4D97-AF65-F5344CB8AC3E}">
        <p14:creationId xmlns:p14="http://schemas.microsoft.com/office/powerpoint/2010/main" val="146233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altLang="en-US" b="1" dirty="0">
                <a:latin typeface="Arial" charset="0"/>
              </a:rPr>
              <a:t>Figure 1. </a:t>
            </a:r>
            <a:r>
              <a:rPr lang="en-US" altLang="en-US" dirty="0">
                <a:latin typeface="Arial" charset="0"/>
              </a:rPr>
              <a:t>Number of patients receiving ART and number of deaths. Abbreviation: ART, antiretroviral therapy.
</a:t>
            </a:r>
            <a:endParaRPr lang="en-US" altLang="en-US"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err="1" smtClean="0"/>
              <a:t>Clin</a:t>
            </a:r>
            <a:r>
              <a:rPr lang="en-US" altLang="en-US" sz="1200" dirty="0" smtClean="0"/>
              <a:t> Infect Dis | © 2018 World Health Organization; licensee Oxford University Press </a:t>
            </a:r>
            <a:r>
              <a:rPr lang="en-US" altLang="en-US" sz="1200" dirty="0" err="1" smtClean="0"/>
              <a:t>USA.This</a:t>
            </a:r>
            <a:r>
              <a:rPr lang="en-US" altLang="en-US" sz="1200" dirty="0" smtClean="0"/>
              <a:t> is an open access article distributed under the terms of the Creative Commons Attribution IGO License (http://</a:t>
            </a:r>
            <a:r>
              <a:rPr lang="en-US" altLang="en-US" sz="1200" dirty="0" err="1" smtClean="0"/>
              <a:t>creativecommons.org</a:t>
            </a:r>
            <a:r>
              <a:rPr lang="en-US" altLang="en-US" sz="1200" dirty="0" smtClean="0"/>
              <a:t>/licenses/by/3.0/</a:t>
            </a:r>
            <a:r>
              <a:rPr lang="en-US" altLang="en-US" sz="1200" dirty="0" err="1" smtClean="0"/>
              <a:t>igo</a:t>
            </a:r>
            <a:r>
              <a:rPr lang="en-US" altLang="en-US" sz="1200" dirty="0" smtClean="0"/>
              <a:t>/</a:t>
            </a:r>
            <a:r>
              <a:rPr lang="en-US" altLang="en-US" sz="1200" dirty="0" err="1" smtClean="0"/>
              <a:t>legalcode</a:t>
            </a:r>
            <a:r>
              <a:rPr lang="en-US" altLang="en-US" sz="1200" dirty="0" smtClean="0"/>
              <a:t>), which permits unrestricted use, distribution, and reproduction in any medium, provided the original work is properly cited. In any reproduction of this article there should not be any suggestion that WHO or this article endorse any specific </a:t>
            </a:r>
            <a:r>
              <a:rPr lang="en-US" altLang="en-US" sz="1200" dirty="0" err="1" smtClean="0"/>
              <a:t>organisation</a:t>
            </a:r>
            <a:r>
              <a:rPr lang="en-US" altLang="en-US" sz="1200" dirty="0" smtClean="0"/>
              <a:t> or products. The use of the WHO logo is not permitted. This notice should be preserved along with the article’s original URL.</a:t>
            </a:r>
          </a:p>
          <a:p>
            <a:endParaRPr lang="en-US" altLang="en-US" dirty="0">
              <a:latin typeface="Arial" charset="0"/>
            </a:endParaRP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r" eaLnBrk="1" hangingPunct="1"/>
            <a:fld id="{9367A4F1-90CA-3246-A29E-F435ED95826A}" type="slidenum">
              <a:rPr lang="en-US" altLang="en-US" sz="1200"/>
              <a:pPr algn="r" eaLnBrk="1" hangingPunct="1"/>
              <a:t>6</a:t>
            </a:fld>
            <a:endParaRPr lang="en-US" altLang="en-US" sz="1200"/>
          </a:p>
        </p:txBody>
      </p:sp>
    </p:spTree>
    <p:extLst>
      <p:ext uri="{BB962C8B-B14F-4D97-AF65-F5344CB8AC3E}">
        <p14:creationId xmlns:p14="http://schemas.microsoft.com/office/powerpoint/2010/main" val="1239576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sz="1600" dirty="0" smtClean="0">
                <a:latin typeface="Calibri" charset="0"/>
                <a:ea typeface="Calibri" charset="0"/>
                <a:cs typeface="Calibri" charset="0"/>
              </a:rPr>
              <a:t>2017</a:t>
            </a:r>
          </a:p>
          <a:p>
            <a:pPr fontAlgn="base"/>
            <a:r>
              <a:rPr lang="en-US" altLang="en-US" sz="1600" b="1" dirty="0" smtClean="0">
                <a:latin typeface="Calibri" charset="0"/>
                <a:ea typeface="Calibri" charset="0"/>
                <a:cs typeface="Calibri" charset="0"/>
              </a:rPr>
              <a:t>940,000 deaths </a:t>
            </a:r>
            <a:r>
              <a:rPr lang="en-US" altLang="en-US" sz="1422" dirty="0" smtClean="0">
                <a:solidFill>
                  <a:srgbClr val="7F7F7F"/>
                </a:solidFill>
                <a:latin typeface="Calibri" charset="0"/>
                <a:ea typeface="Calibri" charset="0"/>
                <a:cs typeface="Calibri" charset="0"/>
              </a:rPr>
              <a:t>(670,000–1.3 </a:t>
            </a:r>
            <a:r>
              <a:rPr lang="en-US" altLang="en-US" sz="1422" dirty="0" err="1" smtClean="0">
                <a:solidFill>
                  <a:srgbClr val="7F7F7F"/>
                </a:solidFill>
                <a:latin typeface="Calibri" charset="0"/>
                <a:ea typeface="Calibri" charset="0"/>
                <a:cs typeface="Calibri" charset="0"/>
              </a:rPr>
              <a:t>mn</a:t>
            </a:r>
            <a:r>
              <a:rPr lang="en-US" altLang="en-US" sz="1422" dirty="0" smtClean="0">
                <a:solidFill>
                  <a:srgbClr val="7F7F7F"/>
                </a:solidFill>
                <a:latin typeface="Calibri" charset="0"/>
                <a:ea typeface="Calibri" charset="0"/>
                <a:cs typeface="Calibri" charset="0"/>
              </a:rPr>
              <a:t>)</a:t>
            </a:r>
            <a:endParaRPr lang="en-US" sz="1600" dirty="0" smtClean="0">
              <a:latin typeface="Calibri" charset="0"/>
              <a:ea typeface="Calibri" charset="0"/>
              <a:cs typeface="Calibri" charset="0"/>
            </a:endParaRPr>
          </a:p>
          <a:p>
            <a:pPr marL="0" indent="0" fontAlgn="base">
              <a:buNone/>
            </a:pPr>
            <a:r>
              <a:rPr lang="en-US" sz="1600" dirty="0" smtClean="0">
                <a:latin typeface="Calibri" charset="0"/>
                <a:ea typeface="Calibri" charset="0"/>
                <a:cs typeface="Calibri" charset="0"/>
              </a:rPr>
              <a:t>1980 to 2016</a:t>
            </a:r>
          </a:p>
          <a:p>
            <a:pPr fontAlgn="base"/>
            <a:r>
              <a:rPr lang="en-US" sz="1600" b="1" dirty="0" smtClean="0">
                <a:latin typeface="Calibri" charset="0"/>
                <a:ea typeface="Calibri" charset="0"/>
                <a:cs typeface="Calibri" charset="0"/>
              </a:rPr>
              <a:t>1980: 4,224 deaths </a:t>
            </a:r>
            <a:r>
              <a:rPr lang="en-US" sz="1100" dirty="0" smtClean="0">
                <a:latin typeface="Calibri" charset="0"/>
                <a:ea typeface="Calibri" charset="0"/>
                <a:cs typeface="Calibri" charset="0"/>
              </a:rPr>
              <a:t>(95% UI 2842–6274) </a:t>
            </a:r>
          </a:p>
          <a:p>
            <a:pPr fontAlgn="base"/>
            <a:r>
              <a:rPr lang="en-US" sz="1600" b="1" dirty="0" smtClean="0">
                <a:latin typeface="Calibri" charset="0"/>
                <a:ea typeface="Calibri" charset="0"/>
                <a:cs typeface="Calibri" charset="0"/>
              </a:rPr>
              <a:t>2005: peak at 1.91 million deaths </a:t>
            </a:r>
            <a:r>
              <a:rPr lang="en-US" sz="1100" dirty="0" smtClean="0">
                <a:latin typeface="Calibri" charset="0"/>
                <a:ea typeface="Calibri" charset="0"/>
                <a:cs typeface="Calibri" charset="0"/>
              </a:rPr>
              <a:t>(1.81 </a:t>
            </a:r>
            <a:r>
              <a:rPr lang="en-US" sz="1100" dirty="0" err="1" smtClean="0">
                <a:latin typeface="Calibri" charset="0"/>
                <a:ea typeface="Calibri" charset="0"/>
                <a:cs typeface="Calibri" charset="0"/>
              </a:rPr>
              <a:t>mn</a:t>
            </a:r>
            <a:r>
              <a:rPr lang="en-US" sz="1100" dirty="0" smtClean="0">
                <a:latin typeface="Calibri" charset="0"/>
                <a:ea typeface="Calibri" charset="0"/>
                <a:cs typeface="Calibri" charset="0"/>
              </a:rPr>
              <a:t> to 2.01 </a:t>
            </a:r>
            <a:r>
              <a:rPr lang="en-US" sz="1100" dirty="0" err="1" smtClean="0">
                <a:latin typeface="Calibri" charset="0"/>
                <a:ea typeface="Calibri" charset="0"/>
                <a:cs typeface="Calibri" charset="0"/>
              </a:rPr>
              <a:t>mn</a:t>
            </a:r>
            <a:r>
              <a:rPr lang="en-US" sz="1100" dirty="0" smtClean="0">
                <a:latin typeface="Calibri" charset="0"/>
                <a:ea typeface="Calibri" charset="0"/>
                <a:cs typeface="Calibri" charset="0"/>
              </a:rPr>
              <a:t>)</a:t>
            </a:r>
          </a:p>
          <a:p>
            <a:pPr fontAlgn="base"/>
            <a:r>
              <a:rPr lang="en-US" sz="1600" b="1" dirty="0" smtClean="0">
                <a:latin typeface="Calibri" charset="0"/>
                <a:ea typeface="Calibri" charset="0"/>
                <a:cs typeface="Calibri" charset="0"/>
              </a:rPr>
              <a:t>2016: 1.03 million deaths</a:t>
            </a:r>
            <a:r>
              <a:rPr lang="en-US" sz="1600" dirty="0" smtClean="0">
                <a:latin typeface="Calibri" charset="0"/>
                <a:ea typeface="Calibri" charset="0"/>
                <a:cs typeface="Calibri" charset="0"/>
              </a:rPr>
              <a:t> </a:t>
            </a:r>
            <a:r>
              <a:rPr lang="en-US" sz="1100" dirty="0" smtClean="0">
                <a:latin typeface="Calibri" charset="0"/>
                <a:ea typeface="Calibri" charset="0"/>
                <a:cs typeface="Calibri" charset="0"/>
              </a:rPr>
              <a:t>(0.99 </a:t>
            </a:r>
            <a:r>
              <a:rPr lang="en-US" sz="1100" dirty="0" err="1" smtClean="0">
                <a:latin typeface="Calibri" charset="0"/>
                <a:ea typeface="Calibri" charset="0"/>
                <a:cs typeface="Calibri" charset="0"/>
              </a:rPr>
              <a:t>mn</a:t>
            </a:r>
            <a:r>
              <a:rPr lang="en-US" sz="1100" dirty="0" smtClean="0">
                <a:latin typeface="Calibri" charset="0"/>
                <a:ea typeface="Calibri" charset="0"/>
                <a:cs typeface="Calibri" charset="0"/>
              </a:rPr>
              <a:t> to 1·08 </a:t>
            </a:r>
            <a:r>
              <a:rPr lang="en-US" sz="1100" dirty="0" err="1" smtClean="0">
                <a:latin typeface="Calibri" charset="0"/>
                <a:ea typeface="Calibri" charset="0"/>
                <a:cs typeface="Calibri" charset="0"/>
              </a:rPr>
              <a:t>mn</a:t>
            </a:r>
            <a:r>
              <a:rPr lang="en-US" sz="1100" dirty="0" smtClean="0">
                <a:latin typeface="Calibri" charset="0"/>
                <a:ea typeface="Calibri" charset="0"/>
                <a:cs typeface="Calibri" charset="0"/>
              </a:rPr>
              <a:t>) </a:t>
            </a:r>
          </a:p>
          <a:p>
            <a:pPr marL="0" lvl="0" indent="0" fontAlgn="base">
              <a:buNone/>
            </a:pPr>
            <a:r>
              <a:rPr lang="en-US" sz="1600" dirty="0" smtClean="0">
                <a:latin typeface="Calibri" charset="0"/>
                <a:ea typeface="Calibri" charset="0"/>
                <a:cs typeface="Calibri" charset="0"/>
              </a:rPr>
              <a:t>From 2006 to 2016</a:t>
            </a:r>
          </a:p>
          <a:p>
            <a:pPr lvl="0" fontAlgn="base"/>
            <a:r>
              <a:rPr lang="en-US" sz="1600" b="1" dirty="0" smtClean="0">
                <a:latin typeface="Calibri" charset="0"/>
                <a:ea typeface="Calibri" charset="0"/>
                <a:cs typeface="Calibri" charset="0"/>
              </a:rPr>
              <a:t>HIV/AIDS deaths decreased by 45.8% </a:t>
            </a:r>
            <a:r>
              <a:rPr lang="en-US" sz="1100" dirty="0" smtClean="0">
                <a:latin typeface="Calibri" charset="0"/>
                <a:ea typeface="Calibri" charset="0"/>
                <a:cs typeface="Calibri" charset="0"/>
              </a:rPr>
              <a:t>(95% UI 43.7–47.7)</a:t>
            </a:r>
          </a:p>
          <a:p>
            <a:pPr lvl="1" fontAlgn="base"/>
            <a:r>
              <a:rPr lang="en-US" sz="1400" dirty="0" smtClean="0">
                <a:latin typeface="Calibri" charset="0"/>
                <a:ea typeface="Calibri" charset="0"/>
                <a:cs typeface="Calibri" charset="0"/>
              </a:rPr>
              <a:t>1.91mn </a:t>
            </a:r>
            <a:r>
              <a:rPr lang="en-US" sz="1000" dirty="0" smtClean="0">
                <a:latin typeface="Calibri" charset="0"/>
                <a:ea typeface="Calibri" charset="0"/>
                <a:cs typeface="Calibri" charset="0"/>
              </a:rPr>
              <a:t>(1.81-2.00 </a:t>
            </a:r>
            <a:r>
              <a:rPr lang="en-US" sz="1000" dirty="0" err="1" smtClean="0">
                <a:latin typeface="Calibri" charset="0"/>
                <a:ea typeface="Calibri" charset="0"/>
                <a:cs typeface="Calibri" charset="0"/>
              </a:rPr>
              <a:t>mn</a:t>
            </a:r>
            <a:r>
              <a:rPr lang="en-US" sz="1000" dirty="0" smtClean="0">
                <a:latin typeface="Calibri" charset="0"/>
                <a:ea typeface="Calibri" charset="0"/>
                <a:cs typeface="Calibri" charset="0"/>
              </a:rPr>
              <a:t>) </a:t>
            </a:r>
            <a:r>
              <a:rPr lang="en-US" sz="1400" dirty="0" smtClean="0">
                <a:latin typeface="Calibri" charset="0"/>
                <a:ea typeface="Calibri" charset="0"/>
                <a:cs typeface="Calibri" charset="0"/>
              </a:rPr>
              <a:t>in 2006 </a:t>
            </a:r>
            <a:r>
              <a:rPr lang="en-US" sz="1400" dirty="0" smtClean="0">
                <a:latin typeface="Calibri" charset="0"/>
                <a:ea typeface="Calibri" charset="0"/>
                <a:cs typeface="Calibri" charset="0"/>
                <a:sym typeface="Wingdings"/>
              </a:rPr>
              <a:t> </a:t>
            </a:r>
            <a:r>
              <a:rPr lang="en-US" sz="1400" dirty="0" smtClean="0">
                <a:latin typeface="Calibri" charset="0"/>
                <a:ea typeface="Calibri" charset="0"/>
                <a:cs typeface="Calibri" charset="0"/>
              </a:rPr>
              <a:t>1.03 </a:t>
            </a:r>
            <a:r>
              <a:rPr lang="en-US" sz="1400" dirty="0" err="1" smtClean="0">
                <a:latin typeface="Calibri" charset="0"/>
                <a:ea typeface="Calibri" charset="0"/>
                <a:cs typeface="Calibri" charset="0"/>
              </a:rPr>
              <a:t>mn</a:t>
            </a:r>
            <a:r>
              <a:rPr lang="en-US" sz="1400" dirty="0" smtClean="0">
                <a:latin typeface="Calibri" charset="0"/>
                <a:ea typeface="Calibri" charset="0"/>
                <a:cs typeface="Calibri" charset="0"/>
              </a:rPr>
              <a:t> </a:t>
            </a:r>
            <a:r>
              <a:rPr lang="en-US" sz="1000" dirty="0" smtClean="0">
                <a:latin typeface="Calibri" charset="0"/>
                <a:ea typeface="Calibri" charset="0"/>
                <a:cs typeface="Calibri" charset="0"/>
              </a:rPr>
              <a:t>(.987-1.08  </a:t>
            </a:r>
            <a:r>
              <a:rPr lang="en-US" sz="1000" dirty="0" err="1" smtClean="0">
                <a:latin typeface="Calibri" charset="0"/>
                <a:ea typeface="Calibri" charset="0"/>
                <a:cs typeface="Calibri" charset="0"/>
              </a:rPr>
              <a:t>mn</a:t>
            </a:r>
            <a:r>
              <a:rPr lang="en-US" sz="1000" dirty="0" smtClean="0">
                <a:latin typeface="Calibri" charset="0"/>
                <a:ea typeface="Calibri" charset="0"/>
                <a:cs typeface="Calibri" charset="0"/>
              </a:rPr>
              <a:t>) </a:t>
            </a:r>
            <a:r>
              <a:rPr lang="en-US" sz="1400" dirty="0" smtClean="0">
                <a:latin typeface="Calibri" charset="0"/>
                <a:ea typeface="Calibri" charset="0"/>
                <a:cs typeface="Calibri" charset="0"/>
              </a:rPr>
              <a:t>in 2016 </a:t>
            </a:r>
          </a:p>
          <a:p>
            <a:pPr lvl="0" fontAlgn="base"/>
            <a:r>
              <a:rPr lang="en-US" sz="1600" b="1" dirty="0" smtClean="0">
                <a:latin typeface="Calibri" charset="0"/>
                <a:ea typeface="Calibri" charset="0"/>
                <a:cs typeface="Calibri" charset="0"/>
              </a:rPr>
              <a:t>TB-related PLWHA deaths decreased 20.9%</a:t>
            </a:r>
          </a:p>
          <a:p>
            <a:pPr lvl="1" fontAlgn="base"/>
            <a:r>
              <a:rPr lang="en-US" sz="1400" dirty="0" smtClean="0">
                <a:latin typeface="Calibri" charset="0"/>
                <a:ea typeface="Calibri" charset="0"/>
                <a:cs typeface="Calibri" charset="0"/>
              </a:rPr>
              <a:t>1.21 million </a:t>
            </a:r>
            <a:r>
              <a:rPr lang="en-US" sz="1000" dirty="0" smtClean="0">
                <a:latin typeface="Calibri" charset="0"/>
                <a:ea typeface="Calibri" charset="0"/>
                <a:cs typeface="Calibri" charset="0"/>
              </a:rPr>
              <a:t>deaths (95% UI 1.16 mn-1.27 </a:t>
            </a:r>
            <a:r>
              <a:rPr lang="en-US" sz="1000" dirty="0" err="1" smtClean="0">
                <a:latin typeface="Calibri" charset="0"/>
                <a:ea typeface="Calibri" charset="0"/>
                <a:cs typeface="Calibri" charset="0"/>
              </a:rPr>
              <a:t>mn</a:t>
            </a:r>
            <a:r>
              <a:rPr lang="en-US" sz="1400" dirty="0" smtClean="0">
                <a:latin typeface="Calibri" charset="0"/>
                <a:ea typeface="Calibri" charset="0"/>
                <a:cs typeface="Calibri" charset="0"/>
              </a:rPr>
              <a:t>) in 2016</a:t>
            </a:r>
          </a:p>
          <a:p>
            <a:pPr lvl="1" fontAlgn="base"/>
            <a:endParaRPr lang="en-US" sz="1400" dirty="0" smtClean="0">
              <a:latin typeface="Calibri" charset="0"/>
              <a:ea typeface="Calibri" charset="0"/>
              <a:cs typeface="Calibri" charset="0"/>
            </a:endParaRPr>
          </a:p>
          <a:p>
            <a:pPr lvl="0" rtl="0"/>
            <a:r>
              <a:rPr lang="en-US" sz="2000" b="1" u="sng" dirty="0" smtClean="0"/>
              <a:t>1980 to 2016</a:t>
            </a:r>
          </a:p>
          <a:p>
            <a:pPr lvl="1" rtl="0"/>
            <a:r>
              <a:rPr lang="en-US" sz="1600" b="0" dirty="0" smtClean="0"/>
              <a:t>1980</a:t>
            </a:r>
          </a:p>
          <a:p>
            <a:pPr lvl="1" rtl="0"/>
            <a:r>
              <a:rPr lang="en-US" sz="1600" b="1" dirty="0" smtClean="0"/>
              <a:t>4,224 </a:t>
            </a:r>
            <a:r>
              <a:rPr lang="en-US" sz="1600" dirty="0" smtClean="0"/>
              <a:t>deaths</a:t>
            </a:r>
            <a:r>
              <a:rPr lang="en-US" sz="1600" b="1" dirty="0" smtClean="0"/>
              <a:t> </a:t>
            </a:r>
            <a:r>
              <a:rPr lang="en-US" sz="1600" dirty="0" smtClean="0"/>
              <a:t>(95% UI 2842-6274) </a:t>
            </a:r>
          </a:p>
          <a:p>
            <a:pPr lvl="1" rtl="0"/>
            <a:r>
              <a:rPr lang="en-US" sz="1600" b="0" dirty="0" smtClean="0"/>
              <a:t>2005</a:t>
            </a:r>
          </a:p>
          <a:p>
            <a:pPr lvl="1" rtl="0"/>
            <a:r>
              <a:rPr lang="en-US" sz="1800" b="1" dirty="0" smtClean="0"/>
              <a:t>peak</a:t>
            </a:r>
            <a:r>
              <a:rPr lang="en-US" sz="1600" b="1" dirty="0" smtClean="0"/>
              <a:t> at 1.91 million </a:t>
            </a:r>
            <a:r>
              <a:rPr lang="en-US" sz="1600" dirty="0" smtClean="0"/>
              <a:t>deaths</a:t>
            </a:r>
            <a:r>
              <a:rPr lang="en-US" sz="1600" b="1" dirty="0" smtClean="0"/>
              <a:t> </a:t>
            </a:r>
          </a:p>
          <a:p>
            <a:pPr lvl="1" rtl="0"/>
            <a:r>
              <a:rPr lang="en-US" sz="1600" dirty="0" smtClean="0"/>
              <a:t>(1.81 </a:t>
            </a:r>
            <a:r>
              <a:rPr lang="en-US" sz="1600" dirty="0" err="1" smtClean="0"/>
              <a:t>mn</a:t>
            </a:r>
            <a:r>
              <a:rPr lang="en-US" sz="1600" dirty="0" smtClean="0"/>
              <a:t> to 2.01 </a:t>
            </a:r>
            <a:r>
              <a:rPr lang="en-US" sz="1600" dirty="0" err="1" smtClean="0"/>
              <a:t>mn</a:t>
            </a:r>
            <a:r>
              <a:rPr lang="en-US" sz="1600" dirty="0" smtClean="0"/>
              <a:t>)</a:t>
            </a:r>
          </a:p>
          <a:p>
            <a:pPr lvl="1" rtl="0"/>
            <a:r>
              <a:rPr lang="en-US" sz="1600" b="1" dirty="0" smtClean="0"/>
              <a:t>2016 </a:t>
            </a:r>
          </a:p>
          <a:p>
            <a:pPr lvl="1" rtl="0"/>
            <a:r>
              <a:rPr lang="en-US" sz="1600" b="1" dirty="0" smtClean="0"/>
              <a:t>1.03 million </a:t>
            </a:r>
            <a:r>
              <a:rPr lang="en-US" sz="1600" dirty="0" smtClean="0"/>
              <a:t>deaths (0.99 </a:t>
            </a:r>
            <a:r>
              <a:rPr lang="en-US" sz="1600" dirty="0" err="1" smtClean="0"/>
              <a:t>mn</a:t>
            </a:r>
            <a:r>
              <a:rPr lang="en-US" sz="1600" dirty="0" smtClean="0"/>
              <a:t> to 1·08 </a:t>
            </a:r>
            <a:r>
              <a:rPr lang="en-US" sz="1600" dirty="0" err="1" smtClean="0"/>
              <a:t>mn</a:t>
            </a:r>
            <a:r>
              <a:rPr lang="en-US" sz="16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0" rtl="0"/>
            <a:r>
              <a:rPr lang="en-US" dirty="0" smtClean="0"/>
              <a:t>From 2006 to 2016</a:t>
            </a:r>
          </a:p>
          <a:p>
            <a:pPr lvl="1" rtl="0"/>
            <a:r>
              <a:rPr lang="en-US" b="1" dirty="0" smtClean="0"/>
              <a:t>HIV/AIDS deaths decreased by 45.8% </a:t>
            </a:r>
            <a:r>
              <a:rPr lang="en-US" dirty="0" smtClean="0"/>
              <a:t>(95% UI 43.7–47.7)</a:t>
            </a:r>
          </a:p>
          <a:p>
            <a:pPr lvl="2" rtl="0"/>
            <a:r>
              <a:rPr lang="is-IS" dirty="0" smtClean="0"/>
              <a:t>1.91mn (1.81-2.00 mn) in 2006 </a:t>
            </a:r>
            <a:r>
              <a:rPr lang="is-IS" dirty="0" smtClean="0">
                <a:sym typeface="Wingdings" charset="2"/>
              </a:rPr>
              <a:t></a:t>
            </a:r>
            <a:r>
              <a:rPr lang="is-IS" dirty="0" smtClean="0"/>
              <a:t> 1.03 mn (.987-1.08  mn) in 2016 </a:t>
            </a:r>
          </a:p>
          <a:p>
            <a:pPr lvl="1" rtl="0"/>
            <a:r>
              <a:rPr lang="en-US" b="1" dirty="0" smtClean="0"/>
              <a:t>TB-related PLWHA deaths decreased 20.9%</a:t>
            </a:r>
            <a:endParaRPr lang="en-US" dirty="0" smtClean="0"/>
          </a:p>
          <a:p>
            <a:pPr lvl="2" rtl="0"/>
            <a:r>
              <a:rPr lang="en-US" dirty="0" smtClean="0"/>
              <a:t>1.21 million deaths (95% UI 1.16 mn-1.27 </a:t>
            </a:r>
            <a:r>
              <a:rPr lang="en-US" dirty="0" err="1" smtClean="0"/>
              <a:t>mn</a:t>
            </a:r>
            <a:r>
              <a:rPr lang="en-US" dirty="0" smtClean="0"/>
              <a:t>) in 2016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16 [Cited 2018 Jul 15]; 390(10100). Available from:  </a:t>
            </a:r>
            <a:r>
              <a:rPr lang="en-US" dirty="0" smtClean="0">
                <a:hlinkClick r:id="rId3"/>
              </a:rPr>
              <a:t>https://www.ncbi.nlm.nih.gov/pmc/articles/PMC5605883/</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0" fontAlgn="base"/>
            <a:r>
              <a:rPr lang="en-US" dirty="0" smtClean="0"/>
              <a:t>Global age-</a:t>
            </a:r>
            <a:r>
              <a:rPr lang="en-US" dirty="0" err="1" smtClean="0"/>
              <a:t>standardised</a:t>
            </a:r>
            <a:r>
              <a:rPr lang="en-US" dirty="0" smtClean="0"/>
              <a:t> HIV/AIDS death rate </a:t>
            </a:r>
            <a:r>
              <a:rPr lang="en-US" b="1" dirty="0" smtClean="0"/>
              <a:t>decreased 52.8% </a:t>
            </a:r>
            <a:r>
              <a:rPr lang="en-US" dirty="0" smtClean="0"/>
              <a:t> (95% UI 51·0–54·4)</a:t>
            </a:r>
          </a:p>
          <a:p>
            <a:pPr lvl="1" fontAlgn="base"/>
            <a:r>
              <a:rPr lang="en-US" dirty="0" smtClean="0"/>
              <a:t>29.0 deaths (27.6–30.3) per 100,000 in 2006 </a:t>
            </a:r>
            <a:r>
              <a:rPr lang="en-US" dirty="0" smtClean="0">
                <a:sym typeface="Wingdings"/>
              </a:rPr>
              <a:t> </a:t>
            </a:r>
            <a:r>
              <a:rPr lang="en-US" dirty="0" smtClean="0"/>
              <a:t>13.7 deaths (13.1–14.3) per 100 000 in 2016</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30</a:t>
            </a:fld>
            <a:endParaRPr lang="en-US"/>
          </a:p>
        </p:txBody>
      </p:sp>
    </p:spTree>
    <p:extLst>
      <p:ext uri="{BB962C8B-B14F-4D97-AF65-F5344CB8AC3E}">
        <p14:creationId xmlns:p14="http://schemas.microsoft.com/office/powerpoint/2010/main" val="1432607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d9ff27cf6_0_14: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Google Shape;128;g3d9ff27cf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150">
                <a:solidFill>
                  <a:srgbClr val="2A2A2A"/>
                </a:solidFill>
                <a:highlight>
                  <a:srgbClr val="FFFFFF"/>
                </a:highlight>
              </a:rPr>
              <a:t>Number of patients receiving ART and number of deaths.</a:t>
            </a:r>
            <a:endParaRPr sz="1150">
              <a:solidFill>
                <a:srgbClr val="2A2A2A"/>
              </a:solidFill>
              <a:highlight>
                <a:srgbClr val="FFFFFF"/>
              </a:highlight>
            </a:endParaRPr>
          </a:p>
          <a:p>
            <a:pPr marL="0" lvl="0" indent="0" rtl="0">
              <a:spcBef>
                <a:spcPts val="0"/>
              </a:spcBef>
              <a:spcAft>
                <a:spcPts val="0"/>
              </a:spcAft>
              <a:buNone/>
            </a:pPr>
            <a:endParaRPr sz="1150">
              <a:solidFill>
                <a:srgbClr val="2A2A2A"/>
              </a:solidFill>
              <a:highlight>
                <a:srgbClr val="FFFFFF"/>
              </a:highlight>
            </a:endParaRPr>
          </a:p>
          <a:p>
            <a:pPr marL="0" lvl="0" indent="0">
              <a:spcBef>
                <a:spcPts val="0"/>
              </a:spcBef>
              <a:spcAft>
                <a:spcPts val="0"/>
              </a:spcAft>
              <a:buNone/>
            </a:pPr>
            <a:r>
              <a:rPr lang="en" sz="1150">
                <a:solidFill>
                  <a:srgbClr val="2A2A2A"/>
                </a:solidFill>
                <a:highlight>
                  <a:srgbClr val="FFFFFF"/>
                </a:highlight>
              </a:rPr>
              <a:t>that an increasing proportion of people with very advanced HIV disease are ART experienced, and in this study increased from 14.3% in 2008 to 56.7% in 2017 </a:t>
            </a:r>
            <a:endParaRPr sz="1150">
              <a:solidFill>
                <a:srgbClr val="2A2A2A"/>
              </a:solidFill>
              <a:highlight>
                <a:srgbClr val="FFFFFF"/>
              </a:highlight>
            </a:endParaRPr>
          </a:p>
        </p:txBody>
      </p:sp>
    </p:spTree>
    <p:extLst>
      <p:ext uri="{BB962C8B-B14F-4D97-AF65-F5344CB8AC3E}">
        <p14:creationId xmlns:p14="http://schemas.microsoft.com/office/powerpoint/2010/main" val="1908800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e165a9f5e_0_8: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Google Shape;135;g3e165a9f5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Carmona S, Bor J, Nattey C, et al. Persistent high burden of advanced HIV disease among patients seeking care in South Africa’s National HIV program: Data from a nationwide laboratory cohort. Clin Infect Dis [Online]. 2018 Mar 4 [Cited 2018 Jul 13 ];66(Suppl 2). Available from: </a:t>
            </a:r>
            <a:r>
              <a:rPr lang="en" u="sng">
                <a:solidFill>
                  <a:schemeClr val="hlink"/>
                </a:solidFill>
                <a:hlinkClick r:id="rId3"/>
              </a:rPr>
              <a:t>https://academic.oup.com/cid/article/66/suppl_2/S111/4918994?searchresult=1</a:t>
            </a:r>
            <a:endParaRPr/>
          </a:p>
          <a:p>
            <a:pPr marL="0" lvl="0" indent="0" rtl="0">
              <a:spcBef>
                <a:spcPts val="0"/>
              </a:spcBef>
              <a:spcAft>
                <a:spcPts val="0"/>
              </a:spcAft>
              <a:buNone/>
            </a:pPr>
            <a:endParaRPr/>
          </a:p>
          <a:p>
            <a:pPr marL="0" lvl="0" indent="0" rtl="0">
              <a:spcBef>
                <a:spcPts val="0"/>
              </a:spcBef>
              <a:spcAft>
                <a:spcPts val="0"/>
              </a:spcAft>
              <a:buNone/>
            </a:pPr>
            <a:r>
              <a:rPr lang="en"/>
              <a:t>Enduring and substantial burden of advanced HIV</a:t>
            </a:r>
            <a:endParaRPr/>
          </a:p>
        </p:txBody>
      </p:sp>
    </p:spTree>
    <p:extLst>
      <p:ext uri="{BB962C8B-B14F-4D97-AF65-F5344CB8AC3E}">
        <p14:creationId xmlns:p14="http://schemas.microsoft.com/office/powerpoint/2010/main" val="28677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effectLst/>
                <a:latin typeface="+mn-lt"/>
                <a:ea typeface="+mn-ea"/>
                <a:cs typeface="+mn-cs"/>
              </a:rPr>
              <a:t>Brinkhof</a:t>
            </a:r>
            <a:r>
              <a:rPr lang="en-US" sz="1200" b="1" kern="1200" dirty="0" smtClean="0">
                <a:solidFill>
                  <a:schemeClr val="tx1"/>
                </a:solidFill>
                <a:effectLst/>
                <a:latin typeface="+mn-lt"/>
                <a:ea typeface="+mn-ea"/>
                <a:cs typeface="+mn-cs"/>
              </a:rPr>
              <a:t> MW, </a:t>
            </a:r>
            <a:r>
              <a:rPr lang="en-US" sz="1200" b="1" kern="1200" dirty="0" err="1" smtClean="0">
                <a:solidFill>
                  <a:schemeClr val="tx1"/>
                </a:solidFill>
                <a:effectLst/>
                <a:latin typeface="+mn-lt"/>
                <a:ea typeface="+mn-ea"/>
                <a:cs typeface="+mn-cs"/>
              </a:rPr>
              <a:t>Pujades</a:t>
            </a:r>
            <a:r>
              <a:rPr lang="en-US" sz="1200" b="1" kern="1200" dirty="0" smtClean="0">
                <a:solidFill>
                  <a:schemeClr val="tx1"/>
                </a:solidFill>
                <a:effectLst/>
                <a:latin typeface="+mn-lt"/>
                <a:ea typeface="+mn-ea"/>
                <a:cs typeface="+mn-cs"/>
              </a:rPr>
              <a:t>-Rodriguez M, Egger M. Mortality of Patients Lost to Follow-Up in Antiretroviral Treatment </a:t>
            </a:r>
            <a:r>
              <a:rPr lang="en-US" sz="1200" b="1" kern="1200" dirty="0" err="1" smtClean="0">
                <a:solidFill>
                  <a:schemeClr val="tx1"/>
                </a:solidFill>
                <a:effectLst/>
                <a:latin typeface="+mn-lt"/>
                <a:ea typeface="+mn-ea"/>
                <a:cs typeface="+mn-cs"/>
              </a:rPr>
              <a:t>Programmes</a:t>
            </a:r>
            <a:r>
              <a:rPr lang="en-US" sz="1200" b="1" kern="1200" dirty="0" smtClean="0">
                <a:solidFill>
                  <a:schemeClr val="tx1"/>
                </a:solidFill>
                <a:effectLst/>
                <a:latin typeface="+mn-lt"/>
                <a:ea typeface="+mn-ea"/>
                <a:cs typeface="+mn-cs"/>
              </a:rPr>
              <a:t> in Resource-Limited Settings: Systematic Review and Meta-Analysis. PLOS ONE [Online].2009 Jun 4 [Cited 2018 Jul 15]. Available from: </a:t>
            </a:r>
            <a:r>
              <a:rPr lang="en-US" sz="1200" b="1" kern="1200" dirty="0" smtClean="0">
                <a:solidFill>
                  <a:schemeClr val="tx1"/>
                </a:solidFill>
                <a:effectLst/>
                <a:latin typeface="+mn-lt"/>
                <a:ea typeface="+mn-ea"/>
                <a:cs typeface="+mn-cs"/>
                <a:hlinkClick r:id="rId3"/>
              </a:rPr>
              <a:t>http://journals.plos.org/plosone/article?id=10.1371/journal.pone.0005790</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fontAlgn="base"/>
            <a:r>
              <a:rPr lang="en-US" sz="1200" kern="1200" dirty="0" smtClean="0">
                <a:solidFill>
                  <a:schemeClr val="tx1"/>
                </a:solidFill>
                <a:effectLst/>
                <a:latin typeface="+mn-lt"/>
                <a:ea typeface="+mn-ea"/>
                <a:cs typeface="+mn-cs"/>
              </a:rPr>
              <a:t>In ART </a:t>
            </a:r>
            <a:r>
              <a:rPr lang="en-US" sz="1200" kern="1200" dirty="0" err="1" smtClean="0">
                <a:solidFill>
                  <a:schemeClr val="tx1"/>
                </a:solidFill>
                <a:effectLst/>
                <a:latin typeface="+mn-lt"/>
                <a:ea typeface="+mn-ea"/>
                <a:cs typeface="+mn-cs"/>
              </a:rPr>
              <a:t>programmes</a:t>
            </a:r>
            <a:r>
              <a:rPr lang="en-US" sz="1200" kern="1200" dirty="0" smtClean="0">
                <a:solidFill>
                  <a:schemeClr val="tx1"/>
                </a:solidFill>
                <a:effectLst/>
                <a:latin typeface="+mn-lt"/>
                <a:ea typeface="+mn-ea"/>
                <a:cs typeface="+mn-cs"/>
              </a:rPr>
              <a:t> in resource-limited settings a substantial minority of adults lost to follow up cannot be traced, and among those traced 20% to 60% had died. </a:t>
            </a:r>
          </a:p>
          <a:p>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33</a:t>
            </a:fld>
            <a:endParaRPr lang="en-US"/>
          </a:p>
        </p:txBody>
      </p:sp>
    </p:spTree>
    <p:extLst>
      <p:ext uri="{BB962C8B-B14F-4D97-AF65-F5344CB8AC3E}">
        <p14:creationId xmlns:p14="http://schemas.microsoft.com/office/powerpoint/2010/main" val="978563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Hoffman CJ, </a:t>
            </a:r>
            <a:r>
              <a:rPr lang="en-US" sz="1200" b="1" kern="1200" dirty="0" err="1" smtClean="0">
                <a:solidFill>
                  <a:schemeClr val="tx1"/>
                </a:solidFill>
                <a:effectLst/>
                <a:latin typeface="+mn-lt"/>
                <a:ea typeface="+mn-ea"/>
                <a:cs typeface="+mn-cs"/>
              </a:rPr>
              <a:t>Variava</a:t>
            </a:r>
            <a:r>
              <a:rPr lang="en-US" sz="1200" b="1" kern="1200" dirty="0" smtClean="0">
                <a:solidFill>
                  <a:schemeClr val="tx1"/>
                </a:solidFill>
                <a:effectLst/>
                <a:latin typeface="+mn-lt"/>
                <a:ea typeface="+mn-ea"/>
                <a:cs typeface="+mn-cs"/>
              </a:rPr>
              <a:t> E, </a:t>
            </a:r>
            <a:r>
              <a:rPr lang="en-US" sz="1200" b="1" kern="1200" dirty="0" err="1" smtClean="0">
                <a:solidFill>
                  <a:schemeClr val="tx1"/>
                </a:solidFill>
                <a:effectLst/>
                <a:latin typeface="+mn-lt"/>
                <a:ea typeface="+mn-ea"/>
                <a:cs typeface="+mn-cs"/>
              </a:rPr>
              <a:t>Rakgokong</a:t>
            </a:r>
            <a:r>
              <a:rPr lang="en-US" sz="1200" b="1" kern="1200" dirty="0" smtClean="0">
                <a:solidFill>
                  <a:schemeClr val="tx1"/>
                </a:solidFill>
                <a:effectLst/>
                <a:latin typeface="+mn-lt"/>
                <a:ea typeface="+mn-ea"/>
                <a:cs typeface="+mn-cs"/>
              </a:rPr>
              <a:t> M, et al. High Prevalence of Pulmonary Tuberculosis but Low Sensitivity of Symptom Screening among HIV-Infected Pregnant Women in South Africa. PLOS ONE [Online]. 2013 Apr 17 [Cited 2018 Jul 15]. Available from: </a:t>
            </a:r>
            <a:r>
              <a:rPr lang="en-US" sz="1200" b="1" kern="1200" dirty="0" smtClean="0">
                <a:solidFill>
                  <a:schemeClr val="tx1"/>
                </a:solidFill>
                <a:effectLst/>
                <a:latin typeface="+mn-lt"/>
                <a:ea typeface="+mn-ea"/>
                <a:cs typeface="+mn-cs"/>
                <a:hlinkClick r:id="rId3"/>
              </a:rPr>
              <a:t>https://doi.org/10.1371/journal.pone.0062211</a:t>
            </a:r>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Martinson N et al. Universal sputum testing vs symptom-based testing for tuberculosis (TB) in HIV infected pregnant women: a cluster-</a:t>
            </a:r>
            <a:r>
              <a:rPr lang="en-US" sz="1200" b="1" kern="1200" dirty="0" err="1" smtClean="0">
                <a:solidFill>
                  <a:schemeClr val="tx1"/>
                </a:solidFill>
                <a:effectLst/>
                <a:latin typeface="+mn-lt"/>
                <a:ea typeface="+mn-ea"/>
                <a:cs typeface="+mn-cs"/>
              </a:rPr>
              <a:t>randomised</a:t>
            </a:r>
            <a:r>
              <a:rPr lang="en-US" sz="1200" b="1" kern="1200" dirty="0" smtClean="0">
                <a:solidFill>
                  <a:schemeClr val="tx1"/>
                </a:solidFill>
                <a:effectLst/>
                <a:latin typeface="+mn-lt"/>
                <a:ea typeface="+mn-ea"/>
                <a:cs typeface="+mn-cs"/>
              </a:rPr>
              <a:t> implementation trial in South Africa.  9th IAS Conference on HIV Science. 23–26 July 2017. Paris. Poster abstract TUPDB0204LB. [Cited 2018 Jul 15]. Available from: http://programme.ias2017.org/Abstract/Abstract/5746 </a:t>
            </a:r>
          </a:p>
          <a:p>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I-base. Screening HIV positive pregnant women for TB in South Africa increased detection by 10-fold. 2017 November. IAS 9 Paris 2017. HTB. Available from: http://</a:t>
            </a:r>
            <a:r>
              <a:rPr lang="en-US" sz="1200" b="1" kern="1200" dirty="0" err="1" smtClean="0">
                <a:solidFill>
                  <a:schemeClr val="tx1"/>
                </a:solidFill>
                <a:effectLst/>
                <a:latin typeface="+mn-lt"/>
                <a:ea typeface="+mn-ea"/>
                <a:cs typeface="+mn-cs"/>
              </a:rPr>
              <a:t>i-base.info</a:t>
            </a:r>
            <a:r>
              <a:rPr lang="en-US" sz="1200" b="1" kern="1200" dirty="0" smtClean="0">
                <a:solidFill>
                  <a:schemeClr val="tx1"/>
                </a:solidFill>
                <a:effectLst/>
                <a:latin typeface="+mn-lt"/>
                <a:ea typeface="+mn-ea"/>
                <a:cs typeface="+mn-cs"/>
              </a:rPr>
              <a:t>/</a:t>
            </a:r>
            <a:r>
              <a:rPr lang="en-US" sz="1200" b="1" kern="1200" dirty="0" err="1" smtClean="0">
                <a:solidFill>
                  <a:schemeClr val="tx1"/>
                </a:solidFill>
                <a:effectLst/>
                <a:latin typeface="+mn-lt"/>
                <a:ea typeface="+mn-ea"/>
                <a:cs typeface="+mn-cs"/>
              </a:rPr>
              <a:t>htb</a:t>
            </a:r>
            <a:r>
              <a:rPr lang="en-US" sz="1200" b="1" kern="1200" dirty="0" smtClean="0">
                <a:solidFill>
                  <a:schemeClr val="tx1"/>
                </a:solidFill>
                <a:effectLst/>
                <a:latin typeface="+mn-lt"/>
                <a:ea typeface="+mn-ea"/>
                <a:cs typeface="+mn-cs"/>
              </a:rPr>
              <a:t>/32955</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4082F0-FD33-AD40-BD5B-82A6AB66C3DD}" type="slidenum">
              <a:rPr lang="en-US" smtClean="0"/>
              <a:t>34</a:t>
            </a:fld>
            <a:endParaRPr lang="en-US"/>
          </a:p>
        </p:txBody>
      </p:sp>
    </p:spTree>
    <p:extLst>
      <p:ext uri="{BB962C8B-B14F-4D97-AF65-F5344CB8AC3E}">
        <p14:creationId xmlns:p14="http://schemas.microsoft.com/office/powerpoint/2010/main" val="52100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35</a:t>
            </a:fld>
            <a:endParaRPr lang="en-US"/>
          </a:p>
        </p:txBody>
      </p:sp>
    </p:spTree>
    <p:extLst>
      <p:ext uri="{BB962C8B-B14F-4D97-AF65-F5344CB8AC3E}">
        <p14:creationId xmlns:p14="http://schemas.microsoft.com/office/powerpoint/2010/main" val="695714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 Overview</a:t>
            </a:r>
            <a:r>
              <a:rPr lang="en-US" baseline="0" dirty="0" smtClean="0"/>
              <a:t> of causes of mortality = TB is the MAIN cause still</a:t>
            </a:r>
          </a:p>
          <a:p>
            <a:r>
              <a:rPr lang="en-US" b="1" baseline="0" dirty="0" smtClean="0"/>
              <a:t>Importance to stress difference in mortality causes which illustrate difficulties to establish a primary cause of death</a:t>
            </a:r>
            <a:endParaRPr lang="en-US" b="1" dirty="0"/>
          </a:p>
        </p:txBody>
      </p:sp>
      <p:sp>
        <p:nvSpPr>
          <p:cNvPr id="4" name="Slide Number Placeholder 3"/>
          <p:cNvSpPr>
            <a:spLocks noGrp="1"/>
          </p:cNvSpPr>
          <p:nvPr>
            <p:ph type="sldNum" sz="quarter" idx="10"/>
          </p:nvPr>
        </p:nvSpPr>
        <p:spPr/>
        <p:txBody>
          <a:bodyPr/>
          <a:lstStyle/>
          <a:p>
            <a:fld id="{4477A3A7-9B6E-4314-91DA-E2EC724F1667}" type="slidenum">
              <a:rPr lang="en-ZA" smtClean="0"/>
              <a:t>36</a:t>
            </a:fld>
            <a:endParaRPr lang="en-ZA"/>
          </a:p>
        </p:txBody>
      </p:sp>
    </p:spTree>
    <p:extLst>
      <p:ext uri="{BB962C8B-B14F-4D97-AF65-F5344CB8AC3E}">
        <p14:creationId xmlns:p14="http://schemas.microsoft.com/office/powerpoint/2010/main" val="1187843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Fox MP, Rosen S. Retention of Adult Patients on Antiretroviral Therapy in Low- and Middle-Income Countries: Systematic Review and Meta-analysis 2008–2013. J </a:t>
            </a:r>
            <a:r>
              <a:rPr lang="en-US" b="1" dirty="0" err="1" smtClean="0"/>
              <a:t>Acquir</a:t>
            </a:r>
            <a:r>
              <a:rPr lang="en-US" b="1" dirty="0" smtClean="0"/>
              <a:t> Immune </a:t>
            </a:r>
            <a:r>
              <a:rPr lang="en-US" b="1" dirty="0" err="1" smtClean="0"/>
              <a:t>Defic</a:t>
            </a:r>
            <a:r>
              <a:rPr lang="en-US" b="1" dirty="0" smtClean="0"/>
              <a:t> </a:t>
            </a:r>
            <a:r>
              <a:rPr lang="en-US" b="1" dirty="0" err="1" smtClean="0"/>
              <a:t>Syndr</a:t>
            </a:r>
            <a:r>
              <a:rPr lang="en-US" b="1" dirty="0" smtClean="0"/>
              <a:t> [Online]. 2015 May 1 [Cited 2018 Jul 15];69(1). Available from: </a:t>
            </a:r>
            <a:r>
              <a:rPr lang="en-US" b="1" dirty="0" smtClean="0">
                <a:hlinkClick r:id="rId3"/>
              </a:rPr>
              <a:t>https://www.ncbi.nlm.nih.gov/pmc/articles/PMC4422218/pdf/nihms657470.pdf</a:t>
            </a:r>
            <a:endParaRPr lang="en-US" dirty="0" smtClean="0"/>
          </a:p>
          <a:p>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38</a:t>
            </a:fld>
            <a:endParaRPr lang="en-US"/>
          </a:p>
        </p:txBody>
      </p:sp>
    </p:spTree>
    <p:extLst>
      <p:ext uri="{BB962C8B-B14F-4D97-AF65-F5344CB8AC3E}">
        <p14:creationId xmlns:p14="http://schemas.microsoft.com/office/powerpoint/2010/main" val="123937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7</a:t>
            </a:fld>
            <a:endParaRPr lang="en-US"/>
          </a:p>
        </p:txBody>
      </p:sp>
    </p:spTree>
    <p:extLst>
      <p:ext uri="{BB962C8B-B14F-4D97-AF65-F5344CB8AC3E}">
        <p14:creationId xmlns:p14="http://schemas.microsoft.com/office/powerpoint/2010/main" val="1115529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latin typeface="-webkit-standard" charset="0"/>
              </a:rPr>
              <a:t>In 2014, estimated </a:t>
            </a:r>
          </a:p>
          <a:p>
            <a:r>
              <a:rPr lang="en-US" dirty="0" smtClean="0">
                <a:solidFill>
                  <a:srgbClr val="000000"/>
                </a:solidFill>
                <a:latin typeface="-webkit-standard" charset="0"/>
              </a:rPr>
              <a:t>18.3% (95% CI: 17.2%–19.5%) adult HIV deaths in undiagnosed  individuals</a:t>
            </a:r>
          </a:p>
          <a:p>
            <a:r>
              <a:rPr lang="en-US" dirty="0" smtClean="0">
                <a:solidFill>
                  <a:srgbClr val="000000"/>
                </a:solidFill>
                <a:latin typeface="-webkit-standard" charset="0"/>
              </a:rPr>
              <a:t>41.7% (95% CI: 34.6%–48.0%) diagnosed but ART-naïve</a:t>
            </a:r>
          </a:p>
          <a:p>
            <a:r>
              <a:rPr lang="en-US" dirty="0" smtClean="0">
                <a:solidFill>
                  <a:srgbClr val="000000"/>
                </a:solidFill>
                <a:latin typeface="-webkit-standard" charset="0"/>
              </a:rPr>
              <a:t>10.2% (95% CI: 8.6%–11.9%) &lt;6 months of ART</a:t>
            </a:r>
          </a:p>
          <a:p>
            <a:r>
              <a:rPr lang="en-US" dirty="0" smtClean="0">
                <a:solidFill>
                  <a:srgbClr val="000000"/>
                </a:solidFill>
                <a:latin typeface="-webkit-standard" charset="0"/>
              </a:rPr>
              <a:t>29.8% (95% CI: 24.6%–36.2%) &gt;6 months of ART</a:t>
            </a:r>
            <a:r>
              <a:rPr lang="en-US" dirty="0" smtClean="0"/>
              <a:t/>
            </a:r>
            <a:br>
              <a:rPr lang="en-US" dirty="0" smtClean="0"/>
            </a:br>
            <a:endParaRPr lang="en-GB" dirty="0" smtClean="0"/>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Fig </a:t>
            </a:r>
            <a:r>
              <a:rPr lang="en-US" sz="1200" b="1" i="0" kern="1200" dirty="0" smtClean="0">
                <a:solidFill>
                  <a:schemeClr val="tx1"/>
                </a:solidFill>
                <a:effectLst/>
                <a:latin typeface="+mn-lt"/>
                <a:ea typeface="+mn-ea"/>
                <a:cs typeface="+mn-cs"/>
              </a:rPr>
              <a:t>3. HIV-related deaths in adults for the years 1990–2014 by level of engagement in HIV care.</a:t>
            </a:r>
          </a:p>
          <a:p>
            <a:r>
              <a:rPr lang="en-US" sz="1200" b="0" i="0" kern="1200" dirty="0" smtClean="0">
                <a:solidFill>
                  <a:schemeClr val="tx1"/>
                </a:solidFill>
                <a:effectLst/>
                <a:latin typeface="+mn-lt"/>
                <a:ea typeface="+mn-ea"/>
                <a:cs typeface="+mn-cs"/>
              </a:rPr>
              <a:t>Bars represent posterior means from the main analysis. Error bars represent 95% confidence intervals around model estimates of total HIV-related deaths in adults.</a:t>
            </a:r>
          </a:p>
          <a:p>
            <a:r>
              <a:rPr lang="en-US" sz="1200" b="0" i="0" u="none" strike="noStrike" kern="1200" dirty="0" smtClean="0">
                <a:solidFill>
                  <a:schemeClr val="tx1"/>
                </a:solidFill>
                <a:effectLst/>
                <a:latin typeface="+mn-lt"/>
                <a:ea typeface="+mn-ea"/>
                <a:cs typeface="+mn-cs"/>
                <a:hlinkClick r:id="rId3"/>
              </a:rPr>
              <a:t>https://doi.org/10.1371/journal.pmed.1002468.g003</a:t>
            </a:r>
            <a:endParaRPr lang="en-US"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080164F-6278-9041-85E6-7D983D04CF8B}" type="slidenum">
              <a:rPr lang="en-GB" smtClean="0"/>
              <a:t>8</a:t>
            </a:fld>
            <a:endParaRPr lang="en-GB"/>
          </a:p>
        </p:txBody>
      </p:sp>
    </p:spTree>
    <p:extLst>
      <p:ext uri="{BB962C8B-B14F-4D97-AF65-F5344CB8AC3E}">
        <p14:creationId xmlns:p14="http://schemas.microsoft.com/office/powerpoint/2010/main" val="210759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Andreas D Haas AD, </a:t>
            </a:r>
            <a:r>
              <a:rPr lang="en-US" dirty="0" err="1" smtClean="0"/>
              <a:t>Zaniewski</a:t>
            </a:r>
            <a:r>
              <a:rPr lang="en-US" dirty="0" smtClean="0"/>
              <a:t> E, </a:t>
            </a:r>
            <a:r>
              <a:rPr lang="en-US" dirty="0" err="1" smtClean="0"/>
              <a:t>Anderegg</a:t>
            </a:r>
            <a:r>
              <a:rPr lang="en-US" dirty="0" smtClean="0"/>
              <a:t> n, et al. Retention and mortality on antiretroviral therapy in sub-</a:t>
            </a:r>
            <a:r>
              <a:rPr lang="en-US" dirty="0" err="1" smtClean="0"/>
              <a:t>SaharanAfrica</a:t>
            </a:r>
            <a:r>
              <a:rPr lang="en-US" dirty="0" smtClean="0"/>
              <a:t>: collaborative analyses of HIV treatment </a:t>
            </a:r>
            <a:r>
              <a:rPr lang="en-US" dirty="0" err="1" smtClean="0"/>
              <a:t>programmes</a:t>
            </a:r>
            <a:r>
              <a:rPr lang="en-US" dirty="0" smtClean="0"/>
              <a:t>. Journal of the International AIDS society [Online]. 2018 [Cited 2018 Jul 20]. Available from: </a:t>
            </a:r>
            <a:r>
              <a:rPr lang="en-US" u="sng" dirty="0" smtClean="0">
                <a:hlinkClick r:id="rId3"/>
              </a:rPr>
              <a:t>https://onlinelibrary.wiley.com/doi/epdf/10.1002/jia2.25084</a:t>
            </a:r>
            <a:endParaRPr lang="en-US" dirty="0"/>
          </a:p>
        </p:txBody>
      </p:sp>
      <p:sp>
        <p:nvSpPr>
          <p:cNvPr id="4" name="Slide Number Placeholder 3"/>
          <p:cNvSpPr>
            <a:spLocks noGrp="1"/>
          </p:cNvSpPr>
          <p:nvPr>
            <p:ph type="sldNum" sz="quarter" idx="10"/>
          </p:nvPr>
        </p:nvSpPr>
        <p:spPr/>
        <p:txBody>
          <a:bodyPr/>
          <a:lstStyle/>
          <a:p>
            <a:fld id="{BF4082F0-FD33-AD40-BD5B-82A6AB66C3DD}" type="slidenum">
              <a:rPr lang="en-US" smtClean="0"/>
              <a:t>10</a:t>
            </a:fld>
            <a:endParaRPr lang="en-US"/>
          </a:p>
        </p:txBody>
      </p:sp>
    </p:spTree>
    <p:extLst>
      <p:ext uri="{BB962C8B-B14F-4D97-AF65-F5344CB8AC3E}">
        <p14:creationId xmlns:p14="http://schemas.microsoft.com/office/powerpoint/2010/main" val="1985742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[Cited 2018 Jul 15]. Available from: </a:t>
            </a:r>
            <a:r>
              <a:rPr lang="en-US" b="1" dirty="0" smtClean="0">
                <a:hlinkClick r:id="rId3"/>
              </a:rPr>
              <a:t>https://doi.org/10.1093/cid/ciy347</a:t>
            </a:r>
            <a:r>
              <a:rPr lang="en-US" b="1" dirty="0" smtClean="0"/>
              <a:t>  </a:t>
            </a:r>
          </a:p>
          <a:p>
            <a:r>
              <a:rPr lang="en-US" dirty="0" smtClean="0"/>
              <a:t>Outcomes were analyzed using cumulative incidence functions and proportional hazards models for the competing risks of (</a:t>
            </a:r>
            <a:r>
              <a:rPr lang="en-US" dirty="0" err="1" smtClean="0"/>
              <a:t>i</a:t>
            </a:r>
            <a:r>
              <a:rPr lang="en-US" dirty="0" smtClean="0"/>
              <a:t>) death, (ii) alive but stopped </a:t>
            </a:r>
            <a:r>
              <a:rPr lang="en-US" dirty="0" err="1" smtClean="0"/>
              <a:t>cART</a:t>
            </a:r>
            <a:r>
              <a:rPr lang="en-US" dirty="0" smtClean="0"/>
              <a:t>, (iii) silent transfer to other clinics, and (iv) retention on </a:t>
            </a:r>
            <a:r>
              <a:rPr lang="en-US" dirty="0" err="1" smtClean="0"/>
              <a:t>cART</a:t>
            </a:r>
            <a:r>
              <a:rPr lang="en-US" dirty="0" smtClean="0"/>
              <a:t>. Results. Nine studies contributed data on 7377 patients who started </a:t>
            </a:r>
            <a:r>
              <a:rPr lang="en-US" dirty="0" err="1" smtClean="0"/>
              <a:t>cART</a:t>
            </a:r>
            <a:r>
              <a:rPr lang="en-US" dirty="0" smtClean="0"/>
              <a:t> and were subsequently LTFU in sub-Saharan Africa. The median CD4 count at the start of </a:t>
            </a:r>
            <a:r>
              <a:rPr lang="en-US" dirty="0" err="1" smtClean="0"/>
              <a:t>cART</a:t>
            </a:r>
            <a:r>
              <a:rPr lang="en-US" dirty="0" smtClean="0"/>
              <a:t> was 129 cells/</a:t>
            </a:r>
            <a:r>
              <a:rPr lang="en-US" dirty="0" err="1" smtClean="0"/>
              <a:t>μL</a:t>
            </a:r>
            <a:r>
              <a:rPr lang="en-US" dirty="0" smtClean="0"/>
              <a:t>. At 4 years after the last clinic visit, 21.8% (95% confidence interval [CI], 20.8%–22.7%) were known to have died, 22.6% (95% CI, 21.6%–23.6%) were alive but had stopped </a:t>
            </a:r>
            <a:r>
              <a:rPr lang="en-US" dirty="0" err="1" smtClean="0"/>
              <a:t>cART</a:t>
            </a:r>
            <a:r>
              <a:rPr lang="en-US" dirty="0" smtClean="0"/>
              <a:t>, 14.8% (95% CI, 14.0%–15.6%) had transferred to another clinic, 9.2% (95% CI, 8.5%–9.8%) were retained</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Mortality was associated with male sex, more advanced disease, and shorter </a:t>
            </a:r>
            <a:r>
              <a:rPr lang="en-US" dirty="0" err="1" smtClean="0"/>
              <a:t>cART</a:t>
            </a:r>
            <a:r>
              <a:rPr lang="en-US" dirty="0" smtClean="0"/>
              <a:t> duration; stopping </a:t>
            </a:r>
            <a:r>
              <a:rPr lang="en-US" dirty="0" err="1" smtClean="0"/>
              <a:t>cART</a:t>
            </a:r>
            <a:r>
              <a:rPr lang="en-US" dirty="0" smtClean="0"/>
              <a:t> with less advanced disease and longer </a:t>
            </a:r>
            <a:r>
              <a:rPr lang="en-US" dirty="0" err="1" smtClean="0"/>
              <a:t>cART</a:t>
            </a:r>
            <a:r>
              <a:rPr lang="en-US" dirty="0" smtClean="0"/>
              <a:t> duration; and silent transfer with female sex and less advanced disease.</a:t>
            </a:r>
          </a:p>
          <a:p>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11</a:t>
            </a:fld>
            <a:endParaRPr lang="en-US"/>
          </a:p>
        </p:txBody>
      </p:sp>
    </p:spTree>
    <p:extLst>
      <p:ext uri="{BB962C8B-B14F-4D97-AF65-F5344CB8AC3E}">
        <p14:creationId xmlns:p14="http://schemas.microsoft.com/office/powerpoint/2010/main" val="412239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hlinkClick r:id="rId3"/>
              </a:rPr>
              <a:t>https://doi.org/10.1371/journal.pmed.1002489</a:t>
            </a:r>
            <a:r>
              <a:rPr lang="en-US" i="1" dirty="0" smtClean="0"/>
              <a:t> </a:t>
            </a:r>
            <a:r>
              <a:rPr lang="en-GB" b="1" dirty="0" smtClean="0">
                <a:solidFill>
                  <a:srgbClr val="FF0000"/>
                </a:solidFill>
              </a:rPr>
              <a:t>	</a:t>
            </a:r>
          </a:p>
          <a:p>
            <a:endParaRPr lang="en-GB" b="1" dirty="0" smtClean="0">
              <a:solidFill>
                <a:srgbClr val="FF0000"/>
              </a:solidFill>
            </a:endParaRPr>
          </a:p>
          <a:p>
            <a:pPr lvl="0"/>
            <a:r>
              <a:rPr lang="en-US" sz="2000" dirty="0" smtClean="0"/>
              <a:t>38.1% of deaths among PLWHA in first year on ART</a:t>
            </a:r>
          </a:p>
          <a:p>
            <a:pPr lvl="1"/>
            <a:r>
              <a:rPr lang="en-US" sz="1600" dirty="0" smtClean="0"/>
              <a:t>50.3% deaths no history of missed visits</a:t>
            </a:r>
          </a:p>
          <a:p>
            <a:pPr lvl="1"/>
            <a:r>
              <a:rPr lang="en-US" sz="1600" dirty="0" smtClean="0"/>
              <a:t>31.7% occurred among individuals while lost</a:t>
            </a:r>
          </a:p>
          <a:p>
            <a:r>
              <a:rPr lang="en-US" sz="2000" dirty="0" smtClean="0"/>
              <a:t>61.8% among people on ART longer &gt; 1 year</a:t>
            </a:r>
          </a:p>
          <a:p>
            <a:pPr lvl="1" fontAlgn="base"/>
            <a:r>
              <a:rPr lang="en-US" sz="1600" dirty="0" smtClean="0"/>
              <a:t>36.7% (95% CI 30.1%–43.8%) among individuals while lost</a:t>
            </a:r>
          </a:p>
          <a:p>
            <a:endParaRPr lang="en-GB" b="1" dirty="0" smtClean="0">
              <a:solidFill>
                <a:srgbClr val="FF0000"/>
              </a:solidFill>
            </a:endParaRPr>
          </a:p>
          <a:p>
            <a:endParaRPr lang="en-GB" b="1"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Holmes CB, </a:t>
            </a:r>
            <a:r>
              <a:rPr lang="en-US" sz="1200" i="1" kern="1200" dirty="0" err="1" smtClean="0">
                <a:solidFill>
                  <a:schemeClr val="tx1"/>
                </a:solidFill>
                <a:effectLst/>
                <a:latin typeface="+mn-lt"/>
                <a:ea typeface="+mn-ea"/>
                <a:cs typeface="+mn-cs"/>
              </a:rPr>
              <a:t>Sikazwe</a:t>
            </a:r>
            <a:r>
              <a:rPr lang="en-US" sz="1200" i="1" kern="1200" dirty="0" smtClean="0">
                <a:solidFill>
                  <a:schemeClr val="tx1"/>
                </a:solidFill>
                <a:effectLst/>
                <a:latin typeface="+mn-lt"/>
                <a:ea typeface="+mn-ea"/>
                <a:cs typeface="+mn-cs"/>
              </a:rPr>
              <a:t> I, </a:t>
            </a:r>
            <a:r>
              <a:rPr lang="en-US" sz="1200" i="1" kern="1200" dirty="0" err="1" smtClean="0">
                <a:solidFill>
                  <a:schemeClr val="tx1"/>
                </a:solidFill>
                <a:effectLst/>
                <a:latin typeface="+mn-lt"/>
                <a:ea typeface="+mn-ea"/>
                <a:cs typeface="+mn-cs"/>
              </a:rPr>
              <a:t>Sikombe</a:t>
            </a:r>
            <a:r>
              <a:rPr lang="en-US" sz="1200" i="1" kern="1200" dirty="0" smtClean="0">
                <a:solidFill>
                  <a:schemeClr val="tx1"/>
                </a:solidFill>
                <a:effectLst/>
                <a:latin typeface="+mn-lt"/>
                <a:ea typeface="+mn-ea"/>
                <a:cs typeface="+mn-cs"/>
              </a:rPr>
              <a:t> K, et al. Estimated mortality on HIV treatment among active patients and patients lost to follow-up in 4 provinces of Zambia: Findings from a multistage sampling-based survey. </a:t>
            </a:r>
            <a:r>
              <a:rPr lang="en-US" sz="1200" i="1" kern="1200" dirty="0" err="1" smtClean="0">
                <a:solidFill>
                  <a:schemeClr val="tx1"/>
                </a:solidFill>
                <a:effectLst/>
                <a:latin typeface="+mn-lt"/>
                <a:ea typeface="+mn-ea"/>
                <a:cs typeface="+mn-cs"/>
              </a:rPr>
              <a:t>PLoS</a:t>
            </a:r>
            <a:r>
              <a:rPr lang="en-US" sz="1200" i="1" kern="1200" dirty="0" smtClean="0">
                <a:solidFill>
                  <a:schemeClr val="tx1"/>
                </a:solidFill>
                <a:effectLst/>
                <a:latin typeface="+mn-lt"/>
                <a:ea typeface="+mn-ea"/>
                <a:cs typeface="+mn-cs"/>
              </a:rPr>
              <a:t> Med [Online].  2018 [Cited 2018 July 13];15(1):e1002489. Available from: </a:t>
            </a:r>
            <a:r>
              <a:rPr lang="en-US" sz="1200" b="0" i="1" kern="1200" dirty="0" smtClean="0">
                <a:solidFill>
                  <a:schemeClr val="tx1"/>
                </a:solidFill>
                <a:effectLst/>
                <a:latin typeface="+mn-lt"/>
                <a:ea typeface="+mn-ea"/>
                <a:cs typeface="+mn-cs"/>
                <a:hlinkClick r:id="rId3"/>
              </a:rPr>
              <a:t>https://doi.org/10.1371/journal.pmed.1002489</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12</a:t>
            </a:fld>
            <a:endParaRPr lang="en-US"/>
          </a:p>
        </p:txBody>
      </p:sp>
    </p:spTree>
    <p:extLst>
      <p:ext uri="{BB962C8B-B14F-4D97-AF65-F5344CB8AC3E}">
        <p14:creationId xmlns:p14="http://schemas.microsoft.com/office/powerpoint/2010/main" val="49638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1200" dirty="0" smtClean="0"/>
          </a:p>
          <a:p>
            <a:pPr eaLnBrk="1" hangingPunct="1"/>
            <a:r>
              <a:rPr lang="en-US" altLang="en-US" sz="1200" dirty="0" smtClean="0">
                <a:hlinkClick r:id="rId3"/>
              </a:rPr>
              <a:t>http://journals.plos.org/plosmedicine/article?id=10.1371/journal.pmed.1002489</a:t>
            </a:r>
            <a:endParaRPr lang="en-US" altLang="en-US" sz="1200" dirty="0" smtClean="0"/>
          </a:p>
          <a:p>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13</a:t>
            </a:fld>
            <a:endParaRPr lang="en-US"/>
          </a:p>
        </p:txBody>
      </p:sp>
    </p:spTree>
    <p:extLst>
      <p:ext uri="{BB962C8B-B14F-4D97-AF65-F5344CB8AC3E}">
        <p14:creationId xmlns:p14="http://schemas.microsoft.com/office/powerpoint/2010/main" val="1230506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Holmes CB, </a:t>
            </a:r>
            <a:r>
              <a:rPr lang="en-US" sz="1200" b="1" kern="1200" dirty="0" err="1" smtClean="0">
                <a:solidFill>
                  <a:schemeClr val="tx1"/>
                </a:solidFill>
                <a:effectLst/>
                <a:latin typeface="+mn-lt"/>
                <a:ea typeface="+mn-ea"/>
                <a:cs typeface="+mn-cs"/>
              </a:rPr>
              <a:t>Sikazwe</a:t>
            </a:r>
            <a:r>
              <a:rPr lang="en-US" sz="1200" b="1" kern="1200" dirty="0" smtClean="0">
                <a:solidFill>
                  <a:schemeClr val="tx1"/>
                </a:solidFill>
                <a:effectLst/>
                <a:latin typeface="+mn-lt"/>
                <a:ea typeface="+mn-ea"/>
                <a:cs typeface="+mn-cs"/>
              </a:rPr>
              <a:t> I, </a:t>
            </a:r>
            <a:r>
              <a:rPr lang="en-US" sz="1200" b="1" kern="1200" dirty="0" err="1" smtClean="0">
                <a:solidFill>
                  <a:schemeClr val="tx1"/>
                </a:solidFill>
                <a:effectLst/>
                <a:latin typeface="+mn-lt"/>
                <a:ea typeface="+mn-ea"/>
                <a:cs typeface="+mn-cs"/>
              </a:rPr>
              <a:t>Geng</a:t>
            </a:r>
            <a:r>
              <a:rPr lang="en-US" sz="1200" b="1" kern="1200" dirty="0" smtClean="0">
                <a:solidFill>
                  <a:schemeClr val="tx1"/>
                </a:solidFill>
                <a:effectLst/>
                <a:latin typeface="+mn-lt"/>
                <a:ea typeface="+mn-ea"/>
                <a:cs typeface="+mn-cs"/>
              </a:rPr>
              <a:t> E. We need to monitor mortality to improve public health programs: here’s why and how to do it. International Health [Online]. 2018 Jul 17 [Cited 2018 Jul 18]. Available from:  </a:t>
            </a:r>
            <a:r>
              <a:rPr lang="en-US" sz="1200" b="1" kern="1200" dirty="0" smtClean="0">
                <a:solidFill>
                  <a:schemeClr val="tx1"/>
                </a:solidFill>
                <a:effectLst/>
                <a:latin typeface="+mn-lt"/>
                <a:ea typeface="+mn-ea"/>
                <a:cs typeface="+mn-cs"/>
                <a:hlinkClick r:id="rId3"/>
              </a:rPr>
              <a:t>https://doi.org/10.1093/inthealth/ihy039</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t>
            </a:r>
            <a:r>
              <a:rPr lang="en-US" b="1" dirty="0" smtClean="0"/>
              <a:t>meaning that up to half of patients at particular sites had unknown outcomes.</a:t>
            </a:r>
            <a:r>
              <a:rPr lang="en-US" b="0" dirty="0" smtClean="0"/>
              <a:t>”</a:t>
            </a:r>
            <a:endParaRPr lang="en-US" dirty="0" smtClean="0"/>
          </a:p>
          <a:p>
            <a:endParaRPr lang="en-GB" dirty="0"/>
          </a:p>
        </p:txBody>
      </p:sp>
      <p:sp>
        <p:nvSpPr>
          <p:cNvPr id="4" name="Slide Number Placeholder 3"/>
          <p:cNvSpPr>
            <a:spLocks noGrp="1"/>
          </p:cNvSpPr>
          <p:nvPr>
            <p:ph type="sldNum" sz="quarter" idx="10"/>
          </p:nvPr>
        </p:nvSpPr>
        <p:spPr/>
        <p:txBody>
          <a:bodyPr/>
          <a:lstStyle/>
          <a:p>
            <a:fld id="{BF4082F0-FD33-AD40-BD5B-82A6AB66C3DD}" type="slidenum">
              <a:rPr lang="en-US" smtClean="0"/>
              <a:t>14</a:t>
            </a:fld>
            <a:endParaRPr lang="en-US"/>
          </a:p>
        </p:txBody>
      </p:sp>
    </p:spTree>
    <p:extLst>
      <p:ext uri="{BB962C8B-B14F-4D97-AF65-F5344CB8AC3E}">
        <p14:creationId xmlns:p14="http://schemas.microsoft.com/office/powerpoint/2010/main" val="1431800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C747CAB-7C5E-4750-9883-C58EAC76A4D5}" type="datetime1">
              <a:rPr lang="en-US" smtClean="0"/>
              <a:t>7/21/18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06E81-A944-274A-846E-05FC98FE5E84}" type="slidenum">
              <a:rPr lang="en-US" smtClean="0"/>
              <a:t>‹#›</a:t>
            </a:fld>
            <a:endParaRPr lang="en-US"/>
          </a:p>
        </p:txBody>
      </p:sp>
    </p:spTree>
    <p:extLst>
      <p:ext uri="{BB962C8B-B14F-4D97-AF65-F5344CB8AC3E}">
        <p14:creationId xmlns:p14="http://schemas.microsoft.com/office/powerpoint/2010/main" val="1056745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B9ED4A-5D32-47EB-B8E9-F591E0ECA67C}" type="datetime1">
              <a:rPr lang="en-US" smtClean="0"/>
              <a:t>7/21/18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06E81-A944-274A-846E-05FC98FE5E84}" type="slidenum">
              <a:rPr lang="en-US" smtClean="0"/>
              <a:t>‹#›</a:t>
            </a:fld>
            <a:endParaRPr lang="en-US"/>
          </a:p>
        </p:txBody>
      </p:sp>
    </p:spTree>
    <p:extLst>
      <p:ext uri="{BB962C8B-B14F-4D97-AF65-F5344CB8AC3E}">
        <p14:creationId xmlns:p14="http://schemas.microsoft.com/office/powerpoint/2010/main" val="127894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7D6721-3A4A-400D-8E0C-88BB16EB2502}" type="datetime1">
              <a:rPr lang="en-US" smtClean="0"/>
              <a:t>7/21/18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06E81-A944-274A-846E-05FC98FE5E84}" type="slidenum">
              <a:rPr lang="en-US" smtClean="0"/>
              <a:t>‹#›</a:t>
            </a:fld>
            <a:endParaRPr lang="en-US"/>
          </a:p>
        </p:txBody>
      </p:sp>
    </p:spTree>
    <p:extLst>
      <p:ext uri="{BB962C8B-B14F-4D97-AF65-F5344CB8AC3E}">
        <p14:creationId xmlns:p14="http://schemas.microsoft.com/office/powerpoint/2010/main" val="1101196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33751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BAF354A-818F-4F6B-A5C0-A6083E2737B1}" type="datetime1">
              <a:rPr lang="en-US" smtClean="0"/>
              <a:t>7/21/18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06E81-A944-274A-846E-05FC98FE5E84}" type="slidenum">
              <a:rPr lang="en-US" smtClean="0"/>
              <a:t>‹#›</a:t>
            </a:fld>
            <a:endParaRPr lang="en-US"/>
          </a:p>
        </p:txBody>
      </p:sp>
    </p:spTree>
    <p:extLst>
      <p:ext uri="{BB962C8B-B14F-4D97-AF65-F5344CB8AC3E}">
        <p14:creationId xmlns:p14="http://schemas.microsoft.com/office/powerpoint/2010/main" val="102417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A14D1A-2D94-457D-B3E1-8B51EAF996A3}" type="datetime1">
              <a:rPr lang="en-US" smtClean="0"/>
              <a:t>7/21/18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C06E81-A944-274A-846E-05FC98FE5E84}" type="slidenum">
              <a:rPr lang="en-US" smtClean="0"/>
              <a:t>‹#›</a:t>
            </a:fld>
            <a:endParaRPr lang="en-US"/>
          </a:p>
        </p:txBody>
      </p:sp>
    </p:spTree>
    <p:extLst>
      <p:ext uri="{BB962C8B-B14F-4D97-AF65-F5344CB8AC3E}">
        <p14:creationId xmlns:p14="http://schemas.microsoft.com/office/powerpoint/2010/main" val="1261593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B99F287-C8B9-4350-B67A-FEE0E897018F}" type="datetime1">
              <a:rPr lang="en-US" smtClean="0"/>
              <a:t>7/21/18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06E81-A944-274A-846E-05FC98FE5E84}" type="slidenum">
              <a:rPr lang="en-US" smtClean="0"/>
              <a:t>‹#›</a:t>
            </a:fld>
            <a:endParaRPr lang="en-US"/>
          </a:p>
        </p:txBody>
      </p:sp>
    </p:spTree>
    <p:extLst>
      <p:ext uri="{BB962C8B-B14F-4D97-AF65-F5344CB8AC3E}">
        <p14:creationId xmlns:p14="http://schemas.microsoft.com/office/powerpoint/2010/main" val="1490394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atin typeface="+mn-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E8D0A12-CCB9-4077-857F-7AE77048FBEE}" type="datetime1">
              <a:rPr lang="en-US" smtClean="0"/>
              <a:t>7/21/18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C06E81-A944-274A-846E-05FC98FE5E84}" type="slidenum">
              <a:rPr lang="en-US" smtClean="0"/>
              <a:t>‹#›</a:t>
            </a:fld>
            <a:endParaRPr lang="en-US"/>
          </a:p>
        </p:txBody>
      </p:sp>
    </p:spTree>
    <p:extLst>
      <p:ext uri="{BB962C8B-B14F-4D97-AF65-F5344CB8AC3E}">
        <p14:creationId xmlns:p14="http://schemas.microsoft.com/office/powerpoint/2010/main" val="819052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88B34EB-9A3E-4D59-BE60-4A0DBA6FE5D9}" type="datetime1">
              <a:rPr lang="en-US" smtClean="0"/>
              <a:t>7/21/18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C06E81-A944-274A-846E-05FC98FE5E84}" type="slidenum">
              <a:rPr lang="en-US" smtClean="0"/>
              <a:t>‹#›</a:t>
            </a:fld>
            <a:endParaRPr lang="en-US"/>
          </a:p>
        </p:txBody>
      </p:sp>
    </p:spTree>
    <p:extLst>
      <p:ext uri="{BB962C8B-B14F-4D97-AF65-F5344CB8AC3E}">
        <p14:creationId xmlns:p14="http://schemas.microsoft.com/office/powerpoint/2010/main" val="44692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4996D-456C-44CE-8649-832CB6B3806C}" type="datetime1">
              <a:rPr lang="en-US" smtClean="0"/>
              <a:t>7/21/18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C06E81-A944-274A-846E-05FC98FE5E84}" type="slidenum">
              <a:rPr lang="en-US" smtClean="0"/>
              <a:t>‹#›</a:t>
            </a:fld>
            <a:endParaRPr lang="en-US"/>
          </a:p>
        </p:txBody>
      </p:sp>
    </p:spTree>
    <p:extLst>
      <p:ext uri="{BB962C8B-B14F-4D97-AF65-F5344CB8AC3E}">
        <p14:creationId xmlns:p14="http://schemas.microsoft.com/office/powerpoint/2010/main" val="1656832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C3EA3F-ED98-4D7C-9FF7-F00556873E1D}" type="datetime1">
              <a:rPr lang="en-US" smtClean="0"/>
              <a:t>7/21/18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06E81-A944-274A-846E-05FC98FE5E84}" type="slidenum">
              <a:rPr lang="en-US" smtClean="0"/>
              <a:t>‹#›</a:t>
            </a:fld>
            <a:endParaRPr lang="en-US"/>
          </a:p>
        </p:txBody>
      </p:sp>
    </p:spTree>
    <p:extLst>
      <p:ext uri="{BB962C8B-B14F-4D97-AF65-F5344CB8AC3E}">
        <p14:creationId xmlns:p14="http://schemas.microsoft.com/office/powerpoint/2010/main" val="2114188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7D303-24DE-4492-9602-D7CC160FF8DF}" type="datetime1">
              <a:rPr lang="en-US" smtClean="0"/>
              <a:t>7/21/18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C06E81-A944-274A-846E-05FC98FE5E84}" type="slidenum">
              <a:rPr lang="en-US" smtClean="0"/>
              <a:t>‹#›</a:t>
            </a:fld>
            <a:endParaRPr lang="en-US"/>
          </a:p>
        </p:txBody>
      </p:sp>
    </p:spTree>
    <p:extLst>
      <p:ext uri="{BB962C8B-B14F-4D97-AF65-F5344CB8AC3E}">
        <p14:creationId xmlns:p14="http://schemas.microsoft.com/office/powerpoint/2010/main" val="8980659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42D213-B08A-44BB-8498-04E671268D5F}" type="datetime1">
              <a:rPr lang="en-US" smtClean="0"/>
              <a:t>7/21/18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C06E81-A944-274A-846E-05FC98FE5E84}" type="slidenum">
              <a:rPr lang="en-US" smtClean="0"/>
              <a:t>‹#›</a:t>
            </a:fld>
            <a:endParaRPr lang="en-US"/>
          </a:p>
        </p:txBody>
      </p:sp>
    </p:spTree>
    <p:extLst>
      <p:ext uri="{BB962C8B-B14F-4D97-AF65-F5344CB8AC3E}">
        <p14:creationId xmlns:p14="http://schemas.microsoft.com/office/powerpoint/2010/main" val="16157545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onlinelibrary.wiley.com/doi/epdf/10.1002/jia2.2508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msf.org/aids-201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hape 54"/>
          <p:cNvSpPr>
            <a:spLocks noGrp="1"/>
          </p:cNvSpPr>
          <p:nvPr>
            <p:ph type="ctrTitle"/>
          </p:nvPr>
        </p:nvSpPr>
        <p:spPr>
          <a:xfrm>
            <a:off x="356261" y="1410036"/>
            <a:ext cx="8556386" cy="2185060"/>
          </a:xfrm>
        </p:spPr>
        <p:txBody>
          <a:bodyPr vert="horz" lIns="91425" tIns="91425" rIns="91425" bIns="91425" rtlCol="0" anchor="b">
            <a:normAutofit fontScale="90000"/>
          </a:bodyPr>
          <a:lstStyle/>
          <a:p>
            <a:pPr algn="l"/>
            <a:r>
              <a:rPr lang="en-GB" b="1" dirty="0">
                <a:solidFill>
                  <a:srgbClr val="FF0000"/>
                </a:solidFill>
                <a:latin typeface="+mn-lt"/>
              </a:rPr>
              <a:t>Who Is Dying and Why? </a:t>
            </a:r>
            <a:r>
              <a:rPr lang="en-GB" sz="3200" b="1" dirty="0" smtClean="0">
                <a:solidFill>
                  <a:srgbClr val="FF0000"/>
                </a:solidFill>
                <a:latin typeface="+mn-lt"/>
              </a:rPr>
              <a:t/>
            </a:r>
            <a:br>
              <a:rPr lang="en-GB" sz="3200" b="1" dirty="0" smtClean="0">
                <a:solidFill>
                  <a:srgbClr val="FF0000"/>
                </a:solidFill>
                <a:latin typeface="+mn-lt"/>
              </a:rPr>
            </a:br>
            <a:r>
              <a:rPr lang="en-GB" sz="1600" b="1" dirty="0" smtClean="0">
                <a:solidFill>
                  <a:srgbClr val="FF0000"/>
                </a:solidFill>
                <a:latin typeface="+mn-lt"/>
              </a:rPr>
              <a:t/>
            </a:r>
            <a:br>
              <a:rPr lang="en-GB" sz="1600" b="1" dirty="0" smtClean="0">
                <a:solidFill>
                  <a:srgbClr val="FF0000"/>
                </a:solidFill>
                <a:latin typeface="+mn-lt"/>
              </a:rPr>
            </a:br>
            <a:r>
              <a:rPr lang="en-GB" sz="4400" b="1" dirty="0">
                <a:solidFill>
                  <a:schemeClr val="bg1">
                    <a:lumMod val="50000"/>
                  </a:schemeClr>
                </a:solidFill>
                <a:latin typeface="+mn-lt"/>
              </a:rPr>
              <a:t>AIDS Mortality as a Progress Metric</a:t>
            </a:r>
            <a:r>
              <a:rPr lang="en-GB" sz="3200" b="1" dirty="0">
                <a:solidFill>
                  <a:schemeClr val="bg1">
                    <a:lumMod val="50000"/>
                  </a:schemeClr>
                </a:solidFill>
                <a:latin typeface="+mn-lt"/>
              </a:rPr>
              <a:t/>
            </a:r>
            <a:br>
              <a:rPr lang="en-GB" sz="3200" b="1" dirty="0">
                <a:solidFill>
                  <a:schemeClr val="bg1">
                    <a:lumMod val="50000"/>
                  </a:schemeClr>
                </a:solidFill>
                <a:latin typeface="+mn-lt"/>
              </a:rPr>
            </a:br>
            <a:r>
              <a:rPr lang="en-GB" sz="3200" b="1" dirty="0">
                <a:latin typeface="+mn-lt"/>
              </a:rPr>
              <a:t/>
            </a:r>
            <a:br>
              <a:rPr lang="en-GB" sz="3200" b="1" dirty="0">
                <a:latin typeface="+mn-lt"/>
              </a:rPr>
            </a:br>
            <a:endParaRPr lang="en-GB" sz="3200" b="1" dirty="0">
              <a:latin typeface="+mn-lt"/>
            </a:endParaRPr>
          </a:p>
        </p:txBody>
      </p:sp>
      <p:sp>
        <p:nvSpPr>
          <p:cNvPr id="55" name="Shape 55"/>
          <p:cNvSpPr txBox="1">
            <a:spLocks noGrp="1"/>
          </p:cNvSpPr>
          <p:nvPr>
            <p:ph type="subTitle" idx="1"/>
          </p:nvPr>
        </p:nvSpPr>
        <p:spPr>
          <a:xfrm>
            <a:off x="2778209" y="4176985"/>
            <a:ext cx="7359481" cy="3067005"/>
          </a:xfrm>
        </p:spPr>
        <p:txBody>
          <a:bodyPr vert="horz" lIns="91425" tIns="91425" rIns="91425" bIns="91425" rtlCol="0">
            <a:noAutofit/>
          </a:bodyPr>
          <a:lstStyle/>
          <a:p>
            <a:pPr algn="l">
              <a:spcBef>
                <a:spcPts val="0"/>
              </a:spcBef>
              <a:defRPr/>
            </a:pPr>
            <a:r>
              <a:rPr lang="en-GB" sz="2000" dirty="0" smtClean="0"/>
              <a:t>Sharonann Lynch</a:t>
            </a:r>
          </a:p>
          <a:p>
            <a:pPr algn="l">
              <a:spcBef>
                <a:spcPts val="0"/>
              </a:spcBef>
              <a:defRPr/>
            </a:pPr>
            <a:r>
              <a:rPr lang="en-GB" sz="2000" dirty="0" smtClean="0"/>
              <a:t>HIV &amp; TB Policy Advisor</a:t>
            </a:r>
          </a:p>
          <a:p>
            <a:pPr algn="l">
              <a:spcBef>
                <a:spcPts val="0"/>
              </a:spcBef>
              <a:defRPr/>
            </a:pPr>
            <a:r>
              <a:rPr lang="en-GB" sz="2000" dirty="0" smtClean="0"/>
              <a:t>MSF Access Campaign</a:t>
            </a:r>
          </a:p>
          <a:p>
            <a:pPr algn="l">
              <a:spcBef>
                <a:spcPts val="0"/>
              </a:spcBef>
              <a:defRPr/>
            </a:pPr>
            <a:endParaRPr lang="en-GB" sz="2000" dirty="0" smtClean="0"/>
          </a:p>
          <a:p>
            <a:pPr algn="l">
              <a:spcBef>
                <a:spcPts val="0"/>
              </a:spcBef>
              <a:defRPr/>
            </a:pPr>
            <a:endParaRPr lang="en-GB" sz="2000" dirty="0" smtClean="0"/>
          </a:p>
        </p:txBody>
      </p:sp>
      <p:pic>
        <p:nvPicPr>
          <p:cNvPr id="4" name="Picture 30" descr="MSF_International_logo_colour_RGB.jpg"/>
          <p:cNvPicPr>
            <a:picLocks noChangeAspect="1"/>
          </p:cNvPicPr>
          <p:nvPr/>
        </p:nvPicPr>
        <p:blipFill>
          <a:blip r:embed="rId3" cstate="print"/>
          <a:srcRect/>
          <a:stretch>
            <a:fillRect/>
          </a:stretch>
        </p:blipFill>
        <p:spPr bwMode="auto">
          <a:xfrm>
            <a:off x="198304" y="4117610"/>
            <a:ext cx="2422219" cy="1264774"/>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2C06E81-A944-274A-846E-05FC98FE5E84}" type="slidenum">
              <a:rPr lang="en-US" smtClean="0"/>
              <a:t>1</a:t>
            </a:fld>
            <a:endParaRPr lang="en-US" dirty="0"/>
          </a:p>
        </p:txBody>
      </p:sp>
      <p:pic>
        <p:nvPicPr>
          <p:cNvPr id="6" name="Picture 5" descr="90-90-90-wordmark-2018.eps"/>
          <p:cNvPicPr>
            <a:picLocks noChangeAspect="1"/>
          </p:cNvPicPr>
          <p:nvPr/>
        </p:nvPicPr>
        <p:blipFill>
          <a:blip r:embed="rId4"/>
          <a:stretch>
            <a:fillRect/>
          </a:stretch>
        </p:blipFill>
        <p:spPr>
          <a:xfrm>
            <a:off x="6129973" y="5382384"/>
            <a:ext cx="3014027" cy="1356741"/>
          </a:xfrm>
          <a:prstGeom prst="rect">
            <a:avLst/>
          </a:prstGeom>
        </p:spPr>
      </p:pic>
    </p:spTree>
    <p:extLst>
      <p:ext uri="{BB962C8B-B14F-4D97-AF65-F5344CB8AC3E}">
        <p14:creationId xmlns:p14="http://schemas.microsoft.com/office/powerpoint/2010/main" val="67719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590550" y="84137"/>
            <a:ext cx="7886700" cy="1325563"/>
          </a:xfrm>
        </p:spPr>
        <p:txBody>
          <a:bodyPr/>
          <a:lstStyle/>
          <a:p>
            <a:r>
              <a:rPr lang="en-GB" dirty="0" smtClean="0">
                <a:solidFill>
                  <a:srgbClr val="FF0000"/>
                </a:solidFill>
              </a:rPr>
              <a:t>LTFU </a:t>
            </a:r>
            <a:r>
              <a:rPr lang="en-GB" dirty="0" smtClean="0">
                <a:solidFill>
                  <a:srgbClr val="FF0000"/>
                </a:solidFill>
              </a:rPr>
              <a:t>and RIPs</a:t>
            </a:r>
            <a:endParaRPr lang="en-GB" dirty="0">
              <a:solidFill>
                <a:srgbClr val="FF0000"/>
              </a:solidFill>
            </a:endParaRPr>
          </a:p>
        </p:txBody>
      </p:sp>
      <p:sp>
        <p:nvSpPr>
          <p:cNvPr id="6" name="Content Placeholder 5"/>
          <p:cNvSpPr>
            <a:spLocks noGrp="1"/>
          </p:cNvSpPr>
          <p:nvPr>
            <p:ph idx="1"/>
          </p:nvPr>
        </p:nvSpPr>
        <p:spPr>
          <a:xfrm>
            <a:off x="628650" y="1270000"/>
            <a:ext cx="7886700" cy="4767263"/>
          </a:xfrm>
        </p:spPr>
        <p:txBody>
          <a:bodyPr>
            <a:normAutofit fontScale="92500" lnSpcReduction="20000"/>
          </a:bodyPr>
          <a:lstStyle/>
          <a:p>
            <a:r>
              <a:rPr lang="en-US" dirty="0" smtClean="0"/>
              <a:t>From </a:t>
            </a:r>
            <a:r>
              <a:rPr lang="en-US" dirty="0" err="1" smtClean="0"/>
              <a:t>IeDEA</a:t>
            </a:r>
            <a:endParaRPr lang="en-US" dirty="0" smtClean="0"/>
          </a:p>
          <a:p>
            <a:r>
              <a:rPr lang="en-US" dirty="0" smtClean="0"/>
              <a:t>505,634 patients</a:t>
            </a:r>
          </a:p>
          <a:p>
            <a:pPr lvl="1"/>
            <a:r>
              <a:rPr lang="en-US" dirty="0" smtClean="0"/>
              <a:t>12,848 </a:t>
            </a:r>
            <a:r>
              <a:rPr lang="en-US" dirty="0"/>
              <a:t>(2.5%) from Central </a:t>
            </a:r>
            <a:r>
              <a:rPr lang="en-US" dirty="0" smtClean="0"/>
              <a:t>Africa10</a:t>
            </a:r>
          </a:p>
          <a:p>
            <a:pPr lvl="1"/>
            <a:r>
              <a:rPr lang="en-US" dirty="0" smtClean="0"/>
              <a:t>9,233 </a:t>
            </a:r>
            <a:r>
              <a:rPr lang="en-US" dirty="0"/>
              <a:t>(21.6%) from East </a:t>
            </a:r>
            <a:r>
              <a:rPr lang="en-US" dirty="0" smtClean="0"/>
              <a:t>Africa</a:t>
            </a:r>
          </a:p>
          <a:p>
            <a:pPr lvl="1"/>
            <a:r>
              <a:rPr lang="en-US" dirty="0" smtClean="0"/>
              <a:t>347,343(68.7</a:t>
            </a:r>
            <a:r>
              <a:rPr lang="en-US" dirty="0"/>
              <a:t>%) from Southern Africa </a:t>
            </a:r>
            <a:endParaRPr lang="en-US" dirty="0" smtClean="0"/>
          </a:p>
          <a:p>
            <a:pPr lvl="1"/>
            <a:r>
              <a:rPr lang="en-US" dirty="0" smtClean="0"/>
              <a:t>36,210 </a:t>
            </a:r>
            <a:r>
              <a:rPr lang="en-US" dirty="0"/>
              <a:t>(7.2%) from West </a:t>
            </a:r>
            <a:r>
              <a:rPr lang="en-US" dirty="0" smtClean="0"/>
              <a:t>Africa</a:t>
            </a:r>
          </a:p>
          <a:p>
            <a:r>
              <a:rPr lang="en-US" dirty="0" smtClean="0"/>
              <a:t> </a:t>
            </a:r>
            <a:r>
              <a:rPr lang="en-US" dirty="0"/>
              <a:t>In crude analyses of observed clinic data, </a:t>
            </a:r>
            <a:endParaRPr lang="en-US" dirty="0" smtClean="0"/>
          </a:p>
          <a:p>
            <a:pPr lvl="1"/>
            <a:r>
              <a:rPr lang="en-US" dirty="0" smtClean="0"/>
              <a:t>52.1</a:t>
            </a:r>
            <a:r>
              <a:rPr lang="en-US" dirty="0"/>
              <a:t>% </a:t>
            </a:r>
            <a:r>
              <a:rPr lang="en-US" dirty="0" smtClean="0"/>
              <a:t>retained </a:t>
            </a:r>
            <a:r>
              <a:rPr lang="en-US" dirty="0"/>
              <a:t>on </a:t>
            </a:r>
            <a:r>
              <a:rPr lang="en-US" dirty="0" smtClean="0"/>
              <a:t>ART</a:t>
            </a:r>
          </a:p>
          <a:p>
            <a:pPr lvl="1"/>
            <a:r>
              <a:rPr lang="en-US" dirty="0" smtClean="0"/>
              <a:t>41.8</a:t>
            </a:r>
            <a:r>
              <a:rPr lang="en-US" dirty="0"/>
              <a:t>% were lost to follow-up </a:t>
            </a:r>
            <a:endParaRPr lang="en-US" dirty="0" smtClean="0"/>
          </a:p>
          <a:p>
            <a:pPr lvl="1"/>
            <a:r>
              <a:rPr lang="en-US" dirty="0" smtClean="0"/>
              <a:t>6.0</a:t>
            </a:r>
            <a:r>
              <a:rPr lang="en-US" dirty="0"/>
              <a:t>% had died 5 years after ART </a:t>
            </a:r>
            <a:r>
              <a:rPr lang="en-US" dirty="0" smtClean="0"/>
              <a:t>initiation</a:t>
            </a:r>
          </a:p>
          <a:p>
            <a:r>
              <a:rPr lang="en-US" b="1" dirty="0" smtClean="0"/>
              <a:t>After </a:t>
            </a:r>
            <a:r>
              <a:rPr lang="en-US" b="1" dirty="0"/>
              <a:t>accounting for undocumented deaths and self-transfers</a:t>
            </a:r>
            <a:r>
              <a:rPr lang="en-US" dirty="0"/>
              <a:t>, we estimated that 66.6% of patients were retained on ART, 18.8% had stopped ART and </a:t>
            </a:r>
            <a:r>
              <a:rPr lang="en-US" b="1" dirty="0"/>
              <a:t>14.7% had died at 5 years</a:t>
            </a:r>
            <a:endParaRPr lang="en-US" dirty="0"/>
          </a:p>
        </p:txBody>
      </p:sp>
      <p:sp>
        <p:nvSpPr>
          <p:cNvPr id="4" name="Slide Number Placeholder 3"/>
          <p:cNvSpPr>
            <a:spLocks noGrp="1"/>
          </p:cNvSpPr>
          <p:nvPr>
            <p:ph type="sldNum" sz="quarter" idx="12"/>
          </p:nvPr>
        </p:nvSpPr>
        <p:spPr/>
        <p:txBody>
          <a:bodyPr/>
          <a:lstStyle/>
          <a:p>
            <a:fld id="{32C06E81-A944-274A-846E-05FC98FE5E84}" type="slidenum">
              <a:rPr lang="en-US" smtClean="0"/>
              <a:t>10</a:t>
            </a:fld>
            <a:endParaRPr lang="en-US"/>
          </a:p>
        </p:txBody>
      </p:sp>
      <p:sp>
        <p:nvSpPr>
          <p:cNvPr id="7" name="TextBox 6"/>
          <p:cNvSpPr txBox="1"/>
          <p:nvPr/>
        </p:nvSpPr>
        <p:spPr>
          <a:xfrm>
            <a:off x="203200" y="5982812"/>
            <a:ext cx="8940800" cy="738664"/>
          </a:xfrm>
          <a:prstGeom prst="rect">
            <a:avLst/>
          </a:prstGeom>
          <a:noFill/>
        </p:spPr>
        <p:txBody>
          <a:bodyPr wrap="square" rtlCol="0">
            <a:spAutoFit/>
          </a:bodyPr>
          <a:lstStyle/>
          <a:p>
            <a:r>
              <a:rPr lang="en-US" sz="1400" dirty="0"/>
              <a:t>Andreas D Haas AD, </a:t>
            </a:r>
            <a:r>
              <a:rPr lang="en-US" sz="1400" dirty="0" err="1"/>
              <a:t>Zaniewski</a:t>
            </a:r>
            <a:r>
              <a:rPr lang="en-US" sz="1400" dirty="0"/>
              <a:t> E, </a:t>
            </a:r>
            <a:r>
              <a:rPr lang="en-US" sz="1400" dirty="0" err="1"/>
              <a:t>Anderegg</a:t>
            </a:r>
            <a:r>
              <a:rPr lang="en-US" sz="1400" dirty="0"/>
              <a:t> n, et al. Retention and mortality on antiretroviral therapy in sub-</a:t>
            </a:r>
            <a:r>
              <a:rPr lang="en-US" sz="1400" dirty="0" err="1"/>
              <a:t>SaharanAfrica</a:t>
            </a:r>
            <a:r>
              <a:rPr lang="en-US" sz="1400" dirty="0"/>
              <a:t>: collaborative analyses of HIV treatment </a:t>
            </a:r>
            <a:r>
              <a:rPr lang="en-US" sz="1400" dirty="0" err="1"/>
              <a:t>programmes</a:t>
            </a:r>
            <a:r>
              <a:rPr lang="en-US" sz="1400" dirty="0"/>
              <a:t>. Journal of the International AIDS society [Online]. 2018 [Cited 2018 Jul 20]. Available from: </a:t>
            </a:r>
            <a:r>
              <a:rPr lang="en-US" sz="1400" u="sng" dirty="0">
                <a:hlinkClick r:id="rId3"/>
              </a:rPr>
              <a:t>https://onlinelibrary.wiley.com/doi/epdf/10.1002/jia2.25084</a:t>
            </a:r>
            <a:endParaRPr lang="en-US" sz="1400" dirty="0"/>
          </a:p>
        </p:txBody>
      </p:sp>
    </p:spTree>
    <p:extLst>
      <p:ext uri="{BB962C8B-B14F-4D97-AF65-F5344CB8AC3E}">
        <p14:creationId xmlns:p14="http://schemas.microsoft.com/office/powerpoint/2010/main" val="778767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455566" y="18135"/>
            <a:ext cx="1644892" cy="1824990"/>
          </a:xfrm>
          <a:prstGeom prst="rect">
            <a:avLst/>
          </a:prstGeom>
        </p:spPr>
      </p:pic>
      <p:sp>
        <p:nvSpPr>
          <p:cNvPr id="7" name="Title 6"/>
          <p:cNvSpPr>
            <a:spLocks noGrp="1"/>
          </p:cNvSpPr>
          <p:nvPr>
            <p:ph type="title"/>
          </p:nvPr>
        </p:nvSpPr>
        <p:spPr>
          <a:xfrm>
            <a:off x="391312" y="89580"/>
            <a:ext cx="7886700" cy="1325563"/>
          </a:xfrm>
        </p:spPr>
        <p:txBody>
          <a:bodyPr>
            <a:normAutofit/>
          </a:bodyPr>
          <a:lstStyle/>
          <a:p>
            <a:r>
              <a:rPr lang="en-GB" dirty="0" smtClean="0">
                <a:solidFill>
                  <a:srgbClr val="FF0000"/>
                </a:solidFill>
                <a:latin typeface="Calibri" charset="0"/>
                <a:ea typeface="Calibri" charset="0"/>
                <a:cs typeface="Calibri" charset="0"/>
              </a:rPr>
              <a:t>Tracing loss to follow up</a:t>
            </a:r>
            <a:endParaRPr lang="en-GB" dirty="0">
              <a:solidFill>
                <a:srgbClr val="FF0000"/>
              </a:solidFill>
              <a:latin typeface="Calibri" charset="0"/>
              <a:ea typeface="Calibri" charset="0"/>
              <a:cs typeface="Calibri" charset="0"/>
            </a:endParaRPr>
          </a:p>
        </p:txBody>
      </p:sp>
      <p:sp>
        <p:nvSpPr>
          <p:cNvPr id="6" name="Content Placeholder 5"/>
          <p:cNvSpPr>
            <a:spLocks noGrp="1"/>
          </p:cNvSpPr>
          <p:nvPr>
            <p:ph idx="1"/>
          </p:nvPr>
        </p:nvSpPr>
        <p:spPr>
          <a:xfrm>
            <a:off x="228600" y="1650675"/>
            <a:ext cx="3586390" cy="4391352"/>
          </a:xfrm>
        </p:spPr>
        <p:txBody>
          <a:bodyPr>
            <a:noAutofit/>
          </a:bodyPr>
          <a:lstStyle/>
          <a:p>
            <a:pPr marL="0" lvl="0" indent="0">
              <a:buNone/>
            </a:pPr>
            <a:r>
              <a:rPr lang="en-US" sz="1800" b="1" dirty="0" smtClean="0">
                <a:solidFill>
                  <a:srgbClr val="FF0000"/>
                </a:solidFill>
              </a:rPr>
              <a:t>4 </a:t>
            </a:r>
            <a:r>
              <a:rPr lang="en-US" sz="1800" b="1" dirty="0">
                <a:solidFill>
                  <a:srgbClr val="FF0000"/>
                </a:solidFill>
              </a:rPr>
              <a:t>years after the last clinic </a:t>
            </a:r>
            <a:r>
              <a:rPr lang="en-US" sz="1800" b="1" dirty="0" smtClean="0">
                <a:solidFill>
                  <a:srgbClr val="FF0000"/>
                </a:solidFill>
              </a:rPr>
              <a:t>visit </a:t>
            </a:r>
          </a:p>
          <a:p>
            <a:r>
              <a:rPr lang="en-US" sz="1800" b="1" dirty="0" smtClean="0"/>
              <a:t>21.8</a:t>
            </a:r>
            <a:r>
              <a:rPr lang="en-US" sz="1800" b="1" dirty="0"/>
              <a:t>% known </a:t>
            </a:r>
            <a:r>
              <a:rPr lang="en-US" sz="1800" b="1" dirty="0" smtClean="0"/>
              <a:t>RIP</a:t>
            </a:r>
            <a:r>
              <a:rPr lang="en-US" sz="1800" dirty="0" smtClean="0"/>
              <a:t> </a:t>
            </a:r>
          </a:p>
          <a:p>
            <a:pPr marL="457200" lvl="1" indent="0">
              <a:buNone/>
            </a:pPr>
            <a:r>
              <a:rPr lang="en-US" sz="1000" dirty="0" smtClean="0"/>
              <a:t>(95</a:t>
            </a:r>
            <a:r>
              <a:rPr lang="en-US" sz="1000" dirty="0"/>
              <a:t>% </a:t>
            </a:r>
            <a:r>
              <a:rPr lang="en-US" sz="1000" dirty="0" smtClean="0"/>
              <a:t>CI, 20.8</a:t>
            </a:r>
            <a:r>
              <a:rPr lang="en-US" sz="1000" dirty="0"/>
              <a:t>%–22.7%) </a:t>
            </a:r>
            <a:endParaRPr lang="en-US" sz="1000" dirty="0" smtClean="0"/>
          </a:p>
          <a:p>
            <a:r>
              <a:rPr lang="en-US" sz="1800" b="1" dirty="0"/>
              <a:t>31.6% could not been found </a:t>
            </a:r>
            <a:endParaRPr lang="en-US" sz="1800" b="1" dirty="0" smtClean="0"/>
          </a:p>
          <a:p>
            <a:pPr marL="457200" lvl="1" indent="0">
              <a:buNone/>
            </a:pPr>
            <a:r>
              <a:rPr lang="en-US" sz="1000" dirty="0" smtClean="0"/>
              <a:t>(</a:t>
            </a:r>
            <a:r>
              <a:rPr lang="en-US" sz="1000" dirty="0"/>
              <a:t>95% CI, 30.6%–32.7%) </a:t>
            </a:r>
            <a:endParaRPr lang="en-US" sz="1000" dirty="0" smtClean="0"/>
          </a:p>
          <a:p>
            <a:r>
              <a:rPr lang="en-US" sz="1800" b="1" dirty="0" smtClean="0"/>
              <a:t>22.6% alive but stopped ART </a:t>
            </a:r>
          </a:p>
          <a:p>
            <a:pPr marL="457200" lvl="1" indent="0">
              <a:buNone/>
            </a:pPr>
            <a:r>
              <a:rPr lang="en-US" sz="1000" dirty="0" smtClean="0"/>
              <a:t>(95</a:t>
            </a:r>
            <a:r>
              <a:rPr lang="en-US" sz="1000" dirty="0"/>
              <a:t>% CI, 21.6%–23.6%)</a:t>
            </a:r>
            <a:endParaRPr lang="en-US" sz="1000" dirty="0" smtClean="0"/>
          </a:p>
          <a:p>
            <a:pPr lvl="0"/>
            <a:r>
              <a:rPr lang="en-US" sz="1800" dirty="0" smtClean="0"/>
              <a:t>14.8</a:t>
            </a:r>
            <a:r>
              <a:rPr lang="en-US" sz="1800" dirty="0"/>
              <a:t>% transferred </a:t>
            </a:r>
            <a:r>
              <a:rPr lang="en-US" sz="1800" dirty="0" smtClean="0"/>
              <a:t>out</a:t>
            </a:r>
          </a:p>
          <a:p>
            <a:pPr marL="457200" lvl="1" indent="0">
              <a:buNone/>
            </a:pPr>
            <a:r>
              <a:rPr lang="en-US" sz="1400" dirty="0" smtClean="0"/>
              <a:t> </a:t>
            </a:r>
            <a:r>
              <a:rPr lang="en-US" sz="1000" dirty="0" smtClean="0"/>
              <a:t>(</a:t>
            </a:r>
            <a:r>
              <a:rPr lang="en-US" sz="1000" dirty="0"/>
              <a:t>95% CI, 14.0%–15.6</a:t>
            </a:r>
            <a:r>
              <a:rPr lang="en-US" sz="1000" dirty="0" smtClean="0"/>
              <a:t>%)</a:t>
            </a:r>
          </a:p>
          <a:p>
            <a:pPr lvl="0"/>
            <a:r>
              <a:rPr lang="en-US" sz="1800" dirty="0" smtClean="0"/>
              <a:t>9.2</a:t>
            </a:r>
            <a:r>
              <a:rPr lang="en-US" sz="1800" dirty="0"/>
              <a:t>% </a:t>
            </a:r>
            <a:r>
              <a:rPr lang="en-US" sz="1800" dirty="0" smtClean="0"/>
              <a:t>remaining in care </a:t>
            </a:r>
          </a:p>
          <a:p>
            <a:pPr marL="457200" lvl="1" indent="0">
              <a:buNone/>
            </a:pPr>
            <a:r>
              <a:rPr lang="en-US" sz="1000" dirty="0" smtClean="0"/>
              <a:t>(</a:t>
            </a:r>
            <a:r>
              <a:rPr lang="en-US" sz="1000" dirty="0"/>
              <a:t>95% CI, 8.5%–9.8%) </a:t>
            </a:r>
            <a:endParaRPr lang="en-US" sz="1000" dirty="0" smtClean="0"/>
          </a:p>
          <a:p>
            <a:pPr lvl="0"/>
            <a:endParaRPr lang="en-US" sz="1800" b="1" dirty="0"/>
          </a:p>
          <a:p>
            <a:pPr marL="0" lvl="0" indent="0">
              <a:buNone/>
            </a:pPr>
            <a:r>
              <a:rPr lang="en-US" sz="1800" dirty="0"/>
              <a:t>9 studies </a:t>
            </a:r>
            <a:r>
              <a:rPr lang="en-US" sz="1800" dirty="0" smtClean="0"/>
              <a:t>tracing 7,377 </a:t>
            </a:r>
            <a:r>
              <a:rPr lang="en-US" sz="1800" dirty="0"/>
              <a:t>PLWHA </a:t>
            </a:r>
            <a:r>
              <a:rPr lang="en-US" sz="1800" dirty="0" smtClean="0"/>
              <a:t>on ART considered LTFU across 8 </a:t>
            </a:r>
            <a:r>
              <a:rPr lang="en-US" sz="1800" dirty="0"/>
              <a:t>sub-Saharan countries </a:t>
            </a:r>
          </a:p>
          <a:p>
            <a:pPr lvl="0"/>
            <a:endParaRPr lang="en-US" sz="1800" b="1" dirty="0" smtClean="0"/>
          </a:p>
        </p:txBody>
      </p:sp>
      <p:sp>
        <p:nvSpPr>
          <p:cNvPr id="4" name="Slide Number Placeholder 3"/>
          <p:cNvSpPr>
            <a:spLocks noGrp="1"/>
          </p:cNvSpPr>
          <p:nvPr>
            <p:ph type="sldNum" sz="quarter" idx="12"/>
          </p:nvPr>
        </p:nvSpPr>
        <p:spPr/>
        <p:txBody>
          <a:bodyPr/>
          <a:lstStyle/>
          <a:p>
            <a:fld id="{32C06E81-A944-274A-846E-05FC98FE5E84}" type="slidenum">
              <a:rPr lang="en-US" smtClean="0"/>
              <a:t>11</a:t>
            </a:fld>
            <a:endParaRPr lang="en-US"/>
          </a:p>
        </p:txBody>
      </p:sp>
      <p:sp>
        <p:nvSpPr>
          <p:cNvPr id="5" name="TextBox 4"/>
          <p:cNvSpPr txBox="1"/>
          <p:nvPr/>
        </p:nvSpPr>
        <p:spPr>
          <a:xfrm>
            <a:off x="228600" y="6259811"/>
            <a:ext cx="8458200" cy="461665"/>
          </a:xfrm>
          <a:prstGeom prst="rect">
            <a:avLst/>
          </a:prstGeom>
          <a:noFill/>
        </p:spPr>
        <p:txBody>
          <a:bodyPr wrap="square" rtlCol="0">
            <a:spAutoFit/>
          </a:bodyPr>
          <a:lstStyle/>
          <a:p>
            <a:r>
              <a:rPr lang="en-US" sz="1200" dirty="0" err="1"/>
              <a:t>Chammmartin</a:t>
            </a:r>
            <a:r>
              <a:rPr lang="en-US" sz="1200" dirty="0"/>
              <a:t> F, </a:t>
            </a:r>
            <a:r>
              <a:rPr lang="en-US" sz="1200" dirty="0" err="1"/>
              <a:t>Zurcher</a:t>
            </a:r>
            <a:r>
              <a:rPr lang="en-US" sz="1200" dirty="0"/>
              <a:t> K, Keiser O, et al. Outcomes of Patients Lost to Follow-up in African Antiretroviral Therapy Programs: Individual Patient Data Meta-analysis. </a:t>
            </a:r>
            <a:r>
              <a:rPr lang="en-US" sz="1200" dirty="0" err="1"/>
              <a:t>Clin</a:t>
            </a:r>
            <a:r>
              <a:rPr lang="en-US" sz="1200" dirty="0"/>
              <a:t> Infect Dis [Online].  2018 Jun 8. </a:t>
            </a:r>
          </a:p>
        </p:txBody>
      </p:sp>
      <p:pic>
        <p:nvPicPr>
          <p:cNvPr id="10" name="Picture 9"/>
          <p:cNvPicPr>
            <a:picLocks noChangeAspect="1"/>
          </p:cNvPicPr>
          <p:nvPr/>
        </p:nvPicPr>
        <p:blipFill>
          <a:blip r:embed="rId4"/>
          <a:stretch>
            <a:fillRect/>
          </a:stretch>
        </p:blipFill>
        <p:spPr>
          <a:xfrm>
            <a:off x="3814990" y="1574891"/>
            <a:ext cx="4992914" cy="3155460"/>
          </a:xfrm>
          <a:prstGeom prst="rect">
            <a:avLst/>
          </a:prstGeom>
        </p:spPr>
      </p:pic>
      <p:pic>
        <p:nvPicPr>
          <p:cNvPr id="12" name="Picture 11"/>
          <p:cNvPicPr>
            <a:picLocks noChangeAspect="1"/>
          </p:cNvPicPr>
          <p:nvPr/>
        </p:nvPicPr>
        <p:blipFill>
          <a:blip r:embed="rId5"/>
          <a:stretch>
            <a:fillRect/>
          </a:stretch>
        </p:blipFill>
        <p:spPr>
          <a:xfrm>
            <a:off x="4034745" y="4948135"/>
            <a:ext cx="4846410" cy="1076144"/>
          </a:xfrm>
          <a:prstGeom prst="rect">
            <a:avLst/>
          </a:prstGeom>
        </p:spPr>
      </p:pic>
      <p:sp>
        <p:nvSpPr>
          <p:cNvPr id="2" name="Rectangle 1"/>
          <p:cNvSpPr/>
          <p:nvPr/>
        </p:nvSpPr>
        <p:spPr>
          <a:xfrm>
            <a:off x="4453217" y="3244334"/>
            <a:ext cx="290464" cy="369332"/>
          </a:xfrm>
          <a:prstGeom prst="rect">
            <a:avLst/>
          </a:prstGeom>
        </p:spPr>
        <p:txBody>
          <a:bodyPr wrap="none">
            <a:spAutoFit/>
          </a:bodyPr>
          <a:lstStyle/>
          <a:p>
            <a:r>
              <a:rPr lang="sk-SK" dirty="0"/>
              <a:t>  </a:t>
            </a:r>
            <a:endParaRPr lang="en-GB" dirty="0"/>
          </a:p>
        </p:txBody>
      </p:sp>
    </p:spTree>
    <p:extLst>
      <p:ext uri="{BB962C8B-B14F-4D97-AF65-F5344CB8AC3E}">
        <p14:creationId xmlns:p14="http://schemas.microsoft.com/office/powerpoint/2010/main" val="20014634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620"/>
            <a:ext cx="7886700" cy="1325563"/>
          </a:xfrm>
        </p:spPr>
        <p:txBody>
          <a:bodyPr>
            <a:normAutofit/>
          </a:bodyPr>
          <a:lstStyle/>
          <a:p>
            <a:pPr lvl="0"/>
            <a:r>
              <a:rPr lang="en-GB" b="1" dirty="0" smtClean="0">
                <a:solidFill>
                  <a:srgbClr val="FF0000"/>
                </a:solidFill>
              </a:rPr>
              <a:t>Zambia CDC</a:t>
            </a:r>
            <a:br>
              <a:rPr lang="en-GB" b="1" dirty="0" smtClean="0">
                <a:solidFill>
                  <a:srgbClr val="FF0000"/>
                </a:solidFill>
              </a:rPr>
            </a:br>
            <a:endParaRPr lang="en-GB" dirty="0"/>
          </a:p>
        </p:txBody>
      </p:sp>
      <p:sp>
        <p:nvSpPr>
          <p:cNvPr id="4" name="Slide Number Placeholder 3"/>
          <p:cNvSpPr>
            <a:spLocks noGrp="1"/>
          </p:cNvSpPr>
          <p:nvPr>
            <p:ph type="sldNum" sz="quarter" idx="12"/>
          </p:nvPr>
        </p:nvSpPr>
        <p:spPr/>
        <p:txBody>
          <a:bodyPr/>
          <a:lstStyle/>
          <a:p>
            <a:fld id="{32C06E81-A944-274A-846E-05FC98FE5E84}" type="slidenum">
              <a:rPr lang="en-US" smtClean="0"/>
              <a:t>12</a:t>
            </a:fld>
            <a:endParaRPr lang="en-US"/>
          </a:p>
        </p:txBody>
      </p:sp>
      <p:sp>
        <p:nvSpPr>
          <p:cNvPr id="5" name="TextBox 4"/>
          <p:cNvSpPr txBox="1"/>
          <p:nvPr/>
        </p:nvSpPr>
        <p:spPr>
          <a:xfrm>
            <a:off x="0" y="6273800"/>
            <a:ext cx="9144000" cy="523220"/>
          </a:xfrm>
          <a:prstGeom prst="rect">
            <a:avLst/>
          </a:prstGeom>
          <a:noFill/>
        </p:spPr>
        <p:txBody>
          <a:bodyPr wrap="square" rtlCol="0">
            <a:spAutoFit/>
          </a:bodyPr>
          <a:lstStyle/>
          <a:p>
            <a:r>
              <a:rPr lang="en-US" sz="1400" dirty="0"/>
              <a:t>Holmes CB, </a:t>
            </a:r>
            <a:r>
              <a:rPr lang="en-US" sz="1400" dirty="0" err="1"/>
              <a:t>Sikazwe</a:t>
            </a:r>
            <a:r>
              <a:rPr lang="en-US" sz="1400" dirty="0"/>
              <a:t> I, </a:t>
            </a:r>
            <a:r>
              <a:rPr lang="en-US" sz="1400" dirty="0" err="1"/>
              <a:t>Sikombe</a:t>
            </a:r>
            <a:r>
              <a:rPr lang="en-US" sz="1400" dirty="0"/>
              <a:t> K, et al. Estimated mortality on HIV treatment among active patients and patients lost to follow-up in 4 provinces of Zambia: Findings from a multistage sampling-based survey. </a:t>
            </a:r>
            <a:r>
              <a:rPr lang="en-US" sz="1400" dirty="0" err="1"/>
              <a:t>PLoS</a:t>
            </a:r>
            <a:r>
              <a:rPr lang="en-US" sz="1400" dirty="0"/>
              <a:t> </a:t>
            </a:r>
            <a:r>
              <a:rPr lang="en-US" sz="1400" dirty="0" smtClean="0"/>
              <a:t>Med. </a:t>
            </a:r>
            <a:r>
              <a:rPr lang="en-US" sz="1400" dirty="0"/>
              <a:t> </a:t>
            </a:r>
            <a:r>
              <a:rPr lang="en-US" sz="1400" dirty="0" smtClean="0"/>
              <a:t>2018;15(1</a:t>
            </a:r>
            <a:r>
              <a:rPr lang="en-US" sz="1400" dirty="0"/>
              <a:t>):e1002489.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 y="1270000"/>
            <a:ext cx="9144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432300" y="1270000"/>
            <a:ext cx="4711700" cy="4800599"/>
          </a:xfrm>
          <a:solidFill>
            <a:schemeClr val="bg1"/>
          </a:solidFill>
        </p:spPr>
        <p:txBody>
          <a:bodyPr>
            <a:noAutofit/>
          </a:bodyPr>
          <a:lstStyle/>
          <a:p>
            <a:pPr marL="0" indent="0" fontAlgn="base">
              <a:buNone/>
            </a:pPr>
            <a:r>
              <a:rPr lang="en-US" sz="2000" dirty="0" smtClean="0"/>
              <a:t>Used </a:t>
            </a:r>
            <a:r>
              <a:rPr lang="en-US" sz="2000" dirty="0"/>
              <a:t>a representative sampling-based approach to assess mortality among </a:t>
            </a:r>
            <a:r>
              <a:rPr lang="en-US" sz="2000" dirty="0" smtClean="0"/>
              <a:t>PLWHA on ART</a:t>
            </a:r>
          </a:p>
          <a:p>
            <a:pPr marL="0" indent="0" fontAlgn="base">
              <a:buNone/>
            </a:pPr>
            <a:r>
              <a:rPr lang="en-US" sz="2000" dirty="0" smtClean="0"/>
              <a:t>Samples representing over </a:t>
            </a:r>
            <a:r>
              <a:rPr lang="en-GB" sz="2000" dirty="0"/>
              <a:t>165,464</a:t>
            </a:r>
            <a:r>
              <a:rPr lang="en-US" sz="2000" dirty="0" smtClean="0"/>
              <a:t> </a:t>
            </a:r>
            <a:r>
              <a:rPr lang="en-US" sz="2000" dirty="0" err="1" smtClean="0"/>
              <a:t>ppl</a:t>
            </a:r>
            <a:r>
              <a:rPr lang="en-US" sz="2000" dirty="0" smtClean="0"/>
              <a:t> across </a:t>
            </a:r>
            <a:r>
              <a:rPr lang="en-US" sz="2000" dirty="0"/>
              <a:t>4 provinces </a:t>
            </a:r>
            <a:r>
              <a:rPr lang="en-US" sz="2000" dirty="0" smtClean="0"/>
              <a:t>over a 24 month period (2013-2015)</a:t>
            </a:r>
          </a:p>
          <a:p>
            <a:pPr marL="0" indent="0">
              <a:buNone/>
            </a:pPr>
            <a:r>
              <a:rPr lang="en-US" sz="2000" u="sng" dirty="0" smtClean="0"/>
              <a:t>Findings</a:t>
            </a:r>
          </a:p>
          <a:p>
            <a:r>
              <a:rPr lang="en-US" sz="2000" dirty="0" smtClean="0"/>
              <a:t>Marked </a:t>
            </a:r>
            <a:r>
              <a:rPr lang="en-US" sz="2000" dirty="0"/>
              <a:t>variability across geographical </a:t>
            </a:r>
            <a:r>
              <a:rPr lang="en-US" sz="2000" dirty="0" smtClean="0"/>
              <a:t>areas</a:t>
            </a:r>
          </a:p>
          <a:p>
            <a:r>
              <a:rPr lang="en-US" sz="2000" dirty="0" smtClean="0"/>
              <a:t>High </a:t>
            </a:r>
            <a:r>
              <a:rPr lang="en-US" sz="2000" dirty="0"/>
              <a:t>site-to-site </a:t>
            </a:r>
            <a:r>
              <a:rPr lang="en-US" sz="2000" dirty="0" smtClean="0"/>
              <a:t>variability</a:t>
            </a:r>
            <a:endParaRPr lang="en-US" sz="2000" dirty="0" smtClean="0"/>
          </a:p>
        </p:txBody>
      </p:sp>
    </p:spTree>
    <p:extLst>
      <p:ext uri="{BB962C8B-B14F-4D97-AF65-F5344CB8AC3E}">
        <p14:creationId xmlns:p14="http://schemas.microsoft.com/office/powerpoint/2010/main" val="1345292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614" y="1422400"/>
            <a:ext cx="8868315" cy="5692588"/>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p:cNvSpPr txBox="1">
            <a:spLocks noChangeArrowheads="1"/>
          </p:cNvSpPr>
          <p:nvPr/>
        </p:nvSpPr>
        <p:spPr bwMode="auto">
          <a:xfrm>
            <a:off x="20214" y="6128879"/>
            <a:ext cx="9022186" cy="707886"/>
          </a:xfrm>
          <a:prstGeom prst="rect">
            <a:avLst/>
          </a:prstGeom>
          <a:solidFill>
            <a:schemeClr val="bg1"/>
          </a:solidFill>
          <a:ln>
            <a:noFill/>
          </a:ln>
          <a:effectLst/>
        </p:spPr>
        <p:txBody>
          <a:bodyPr wrap="square">
            <a:spAutoFit/>
          </a:bodyPr>
          <a:lstStyle/>
          <a:p>
            <a:pPr eaLnBrk="1" hangingPunct="1"/>
            <a:r>
              <a:rPr lang="en-US" altLang="en-US" sz="1200" dirty="0" smtClean="0"/>
              <a:t>Holmes </a:t>
            </a:r>
            <a:r>
              <a:rPr lang="en-US" altLang="en-US" sz="1600" dirty="0" smtClean="0"/>
              <a:t>CB</a:t>
            </a:r>
            <a:r>
              <a:rPr lang="en-US" altLang="en-US" sz="1200" dirty="0" smtClean="0"/>
              <a:t>, </a:t>
            </a:r>
            <a:r>
              <a:rPr lang="en-US" altLang="en-US" sz="1200" dirty="0" err="1" smtClean="0"/>
              <a:t>Sikazwe</a:t>
            </a:r>
            <a:r>
              <a:rPr lang="en-US" altLang="en-US" sz="1200" dirty="0" smtClean="0"/>
              <a:t> I, </a:t>
            </a:r>
            <a:r>
              <a:rPr lang="en-US" altLang="en-US" sz="1200" dirty="0" err="1" smtClean="0"/>
              <a:t>Sikombe</a:t>
            </a:r>
            <a:r>
              <a:rPr lang="en-US" altLang="en-US" sz="1200" dirty="0" smtClean="0"/>
              <a:t> K, </a:t>
            </a:r>
            <a:r>
              <a:rPr lang="en-US" altLang="en-US" sz="1200" dirty="0" err="1" smtClean="0"/>
              <a:t>Eshun</a:t>
            </a:r>
            <a:r>
              <a:rPr lang="en-US" altLang="en-US" sz="1200" dirty="0" smtClean="0"/>
              <a:t>-Wilson I, </a:t>
            </a:r>
            <a:r>
              <a:rPr lang="en-US" altLang="en-US" sz="1200" dirty="0" err="1" smtClean="0"/>
              <a:t>Czaicki</a:t>
            </a:r>
            <a:r>
              <a:rPr lang="en-US" altLang="en-US" sz="1200" dirty="0" smtClean="0"/>
              <a:t> N, et al. (2018) Estimated mortality on HIV treatment among active patients and patients lost to follow-up in 4 provinces of Zambia: Findings from a multistage sampling-based survey. PLOS Medicine 15(1): e1002489. https://</a:t>
            </a:r>
            <a:r>
              <a:rPr lang="en-US" altLang="en-US" sz="1200" dirty="0" err="1" smtClean="0"/>
              <a:t>doi.org</a:t>
            </a:r>
            <a:r>
              <a:rPr lang="en-US" altLang="en-US" sz="1200" dirty="0" smtClean="0"/>
              <a:t>/10.1371/journal.pmed.1002489</a:t>
            </a:r>
            <a:endParaRPr lang="en-US" altLang="en-US" sz="1200" dirty="0"/>
          </a:p>
        </p:txBody>
      </p:sp>
      <p:sp>
        <p:nvSpPr>
          <p:cNvPr id="2" name="Rectangle 1"/>
          <p:cNvSpPr/>
          <p:nvPr/>
        </p:nvSpPr>
        <p:spPr>
          <a:xfrm>
            <a:off x="356346" y="254686"/>
            <a:ext cx="8285628" cy="923330"/>
          </a:xfrm>
          <a:prstGeom prst="rect">
            <a:avLst/>
          </a:prstGeom>
        </p:spPr>
        <p:txBody>
          <a:bodyPr wrap="square">
            <a:spAutoFit/>
          </a:bodyPr>
          <a:lstStyle/>
          <a:p>
            <a:r>
              <a:rPr lang="en-US" b="1"/>
              <a:t>Naïve and revised mortality estimates </a:t>
            </a:r>
            <a:endParaRPr lang="en-US" b="1" smtClean="0">
              <a:solidFill>
                <a:srgbClr val="333333"/>
              </a:solidFill>
              <a:latin typeface="arial" charset="0"/>
            </a:endParaRPr>
          </a:p>
          <a:p>
            <a:pPr marL="342900" indent="-342900">
              <a:buAutoNum type="alphaUcParenBoth"/>
            </a:pPr>
            <a:r>
              <a:rPr lang="en-US" b="1" dirty="0" smtClean="0">
                <a:solidFill>
                  <a:srgbClr val="333333"/>
                </a:solidFill>
                <a:latin typeface="arial" charset="0"/>
              </a:rPr>
              <a:t>cumulative </a:t>
            </a:r>
            <a:r>
              <a:rPr lang="en-US" b="1" dirty="0">
                <a:solidFill>
                  <a:srgbClr val="333333"/>
                </a:solidFill>
                <a:latin typeface="arial" charset="0"/>
              </a:rPr>
              <a:t>incidence of mortality among all ART </a:t>
            </a:r>
            <a:r>
              <a:rPr lang="en-US" b="1" dirty="0" smtClean="0">
                <a:solidFill>
                  <a:srgbClr val="333333"/>
                </a:solidFill>
                <a:latin typeface="arial" charset="0"/>
              </a:rPr>
              <a:t>users</a:t>
            </a:r>
            <a:r>
              <a:rPr lang="en-US" b="1" dirty="0">
                <a:solidFill>
                  <a:srgbClr val="333333"/>
                </a:solidFill>
                <a:latin typeface="arial" charset="0"/>
              </a:rPr>
              <a:t> (</a:t>
            </a:r>
            <a:r>
              <a:rPr lang="en-US" b="1" i="1" dirty="0">
                <a:solidFill>
                  <a:srgbClr val="333333"/>
                </a:solidFill>
                <a:latin typeface="arial" charset="0"/>
              </a:rPr>
              <a:t>N</a:t>
            </a:r>
            <a:r>
              <a:rPr lang="en-US" b="1" dirty="0">
                <a:solidFill>
                  <a:srgbClr val="333333"/>
                </a:solidFill>
                <a:latin typeface="arial" charset="0"/>
              </a:rPr>
              <a:t> = 165,464) </a:t>
            </a:r>
            <a:endParaRPr lang="en-US" b="1" dirty="0" smtClean="0">
              <a:solidFill>
                <a:srgbClr val="333333"/>
              </a:solidFill>
              <a:latin typeface="arial" charset="0"/>
            </a:endParaRPr>
          </a:p>
          <a:p>
            <a:pPr marL="342900" indent="-342900">
              <a:buAutoNum type="alphaUcParenBoth"/>
            </a:pPr>
            <a:r>
              <a:rPr lang="en-US" b="1" dirty="0" smtClean="0">
                <a:solidFill>
                  <a:srgbClr val="333333"/>
                </a:solidFill>
                <a:latin typeface="arial" charset="0"/>
              </a:rPr>
              <a:t>Cumulative </a:t>
            </a:r>
            <a:r>
              <a:rPr lang="en-US" b="1" dirty="0">
                <a:solidFill>
                  <a:srgbClr val="333333"/>
                </a:solidFill>
                <a:latin typeface="arial" charset="0"/>
              </a:rPr>
              <a:t>incidence of mortality among new ART </a:t>
            </a:r>
            <a:r>
              <a:rPr lang="en-US" b="1" dirty="0" smtClean="0">
                <a:solidFill>
                  <a:srgbClr val="333333"/>
                </a:solidFill>
                <a:latin typeface="arial" charset="0"/>
              </a:rPr>
              <a:t>users </a:t>
            </a:r>
            <a:r>
              <a:rPr lang="en-US" b="1" dirty="0">
                <a:solidFill>
                  <a:srgbClr val="333333"/>
                </a:solidFill>
                <a:latin typeface="arial" charset="0"/>
              </a:rPr>
              <a:t>(</a:t>
            </a:r>
            <a:r>
              <a:rPr lang="en-US" b="1" i="1" dirty="0">
                <a:solidFill>
                  <a:srgbClr val="333333"/>
                </a:solidFill>
                <a:latin typeface="arial" charset="0"/>
              </a:rPr>
              <a:t>N</a:t>
            </a:r>
            <a:r>
              <a:rPr lang="en-US" b="1" dirty="0">
                <a:solidFill>
                  <a:srgbClr val="333333"/>
                </a:solidFill>
                <a:latin typeface="arial" charset="0"/>
              </a:rPr>
              <a:t> = </a:t>
            </a:r>
            <a:r>
              <a:rPr lang="en-US" b="1" dirty="0" smtClean="0">
                <a:solidFill>
                  <a:srgbClr val="333333"/>
                </a:solidFill>
                <a:latin typeface="arial" charset="0"/>
              </a:rPr>
              <a:t>49,129</a:t>
            </a:r>
            <a:r>
              <a:rPr lang="en-US" b="1" dirty="0">
                <a:solidFill>
                  <a:srgbClr val="333333"/>
                </a:solidFill>
                <a:latin typeface="arial" charset="0"/>
              </a:rPr>
              <a:t>) </a:t>
            </a:r>
            <a:endParaRPr lang="en-US" b="1" i="0" dirty="0">
              <a:solidFill>
                <a:srgbClr val="333333"/>
              </a:solidFill>
              <a:effectLst/>
              <a:latin typeface="arial" charset="0"/>
            </a:endParaRPr>
          </a:p>
        </p:txBody>
      </p:sp>
      <p:sp>
        <p:nvSpPr>
          <p:cNvPr id="8" name="Content Placeholder 2"/>
          <p:cNvSpPr txBox="1">
            <a:spLocks/>
          </p:cNvSpPr>
          <p:nvPr/>
        </p:nvSpPr>
        <p:spPr>
          <a:xfrm>
            <a:off x="20214" y="3856383"/>
            <a:ext cx="9123786" cy="2272496"/>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u="sng" dirty="0" smtClean="0"/>
              <a:t>Findings</a:t>
            </a:r>
            <a:endParaRPr lang="en-US" sz="1800" u="sng" dirty="0" smtClean="0"/>
          </a:p>
          <a:p>
            <a:r>
              <a:rPr lang="en-US" sz="1800" dirty="0" smtClean="0"/>
              <a:t>38.1</a:t>
            </a:r>
            <a:r>
              <a:rPr lang="en-US" sz="1800" dirty="0" smtClean="0"/>
              <a:t>% of deaths among PLWHA in first year on ART</a:t>
            </a:r>
          </a:p>
          <a:p>
            <a:r>
              <a:rPr lang="en-US" sz="1800" dirty="0" smtClean="0"/>
              <a:t>61.8% among people on ART longer &gt; 1 year</a:t>
            </a:r>
          </a:p>
        </p:txBody>
      </p:sp>
    </p:spTree>
    <p:extLst>
      <p:ext uri="{BB962C8B-B14F-4D97-AF65-F5344CB8AC3E}">
        <p14:creationId xmlns:p14="http://schemas.microsoft.com/office/powerpoint/2010/main" val="13077480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620"/>
            <a:ext cx="7886700" cy="1325563"/>
          </a:xfrm>
        </p:spPr>
        <p:txBody>
          <a:bodyPr/>
          <a:lstStyle/>
          <a:p>
            <a:pPr lvl="0"/>
            <a:r>
              <a:rPr lang="en-GB" dirty="0" smtClean="0">
                <a:solidFill>
                  <a:srgbClr val="FF0000"/>
                </a:solidFill>
              </a:rPr>
              <a:t>Intensive follow-up in Zambia corrects mortality figures</a:t>
            </a:r>
            <a:endParaRPr lang="en-GB" dirty="0">
              <a:solidFill>
                <a:srgbClr val="FF0000"/>
              </a:solidFill>
            </a:endParaRPr>
          </a:p>
        </p:txBody>
      </p:sp>
      <p:sp>
        <p:nvSpPr>
          <p:cNvPr id="3" name="Content Placeholder 2"/>
          <p:cNvSpPr>
            <a:spLocks noGrp="1"/>
          </p:cNvSpPr>
          <p:nvPr>
            <p:ph idx="1"/>
          </p:nvPr>
        </p:nvSpPr>
        <p:spPr>
          <a:xfrm>
            <a:off x="545523" y="1955799"/>
            <a:ext cx="7886700" cy="4599379"/>
          </a:xfrm>
        </p:spPr>
        <p:txBody>
          <a:bodyPr>
            <a:noAutofit/>
          </a:bodyPr>
          <a:lstStyle/>
          <a:p>
            <a:pPr lvl="0" fontAlgn="base"/>
            <a:r>
              <a:rPr lang="en-US" b="1" dirty="0" smtClean="0"/>
              <a:t>Facilities reporting high 2-year LTFU rates (40–50%)</a:t>
            </a:r>
          </a:p>
          <a:p>
            <a:pPr fontAlgn="base"/>
            <a:r>
              <a:rPr lang="en-GB" dirty="0"/>
              <a:t>“</a:t>
            </a:r>
            <a:r>
              <a:rPr lang="en-US" b="1" dirty="0"/>
              <a:t>meaning that up to half of patients at particular sites had unknown outcomes.</a:t>
            </a:r>
            <a:r>
              <a:rPr lang="en-US" dirty="0"/>
              <a:t>”</a:t>
            </a:r>
          </a:p>
          <a:p>
            <a:pPr lvl="0" fontAlgn="base"/>
            <a:r>
              <a:rPr lang="en-US" b="1" dirty="0" smtClean="0"/>
              <a:t>“passive </a:t>
            </a:r>
            <a:r>
              <a:rPr lang="en-US" b="1" dirty="0"/>
              <a:t>reporting of </a:t>
            </a:r>
            <a:r>
              <a:rPr lang="en-US" b="1" dirty="0" smtClean="0"/>
              <a:t>deaths” - average </a:t>
            </a:r>
            <a:r>
              <a:rPr lang="en-US" b="1" dirty="0"/>
              <a:t>of 15–20% of deaths are known to the </a:t>
            </a:r>
            <a:r>
              <a:rPr lang="en-US" b="1" dirty="0" smtClean="0"/>
              <a:t>facility</a:t>
            </a:r>
          </a:p>
          <a:p>
            <a:pPr fontAlgn="base"/>
            <a:r>
              <a:rPr lang="en-US" dirty="0"/>
              <a:t>Found substantial underreporting of deaths. Revised numbers were 3 to 9 times higher.</a:t>
            </a:r>
          </a:p>
          <a:p>
            <a:pPr lvl="0" fontAlgn="base"/>
            <a:endParaRPr lang="en-US" b="1" dirty="0" smtClean="0"/>
          </a:p>
        </p:txBody>
      </p:sp>
      <p:sp>
        <p:nvSpPr>
          <p:cNvPr id="4" name="Slide Number Placeholder 3"/>
          <p:cNvSpPr>
            <a:spLocks noGrp="1"/>
          </p:cNvSpPr>
          <p:nvPr>
            <p:ph type="sldNum" sz="quarter" idx="12"/>
          </p:nvPr>
        </p:nvSpPr>
        <p:spPr/>
        <p:txBody>
          <a:bodyPr/>
          <a:lstStyle/>
          <a:p>
            <a:fld id="{32C06E81-A944-274A-846E-05FC98FE5E84}" type="slidenum">
              <a:rPr lang="en-US" smtClean="0"/>
              <a:t>14</a:t>
            </a:fld>
            <a:endParaRPr lang="en-US"/>
          </a:p>
        </p:txBody>
      </p:sp>
      <p:sp>
        <p:nvSpPr>
          <p:cNvPr id="5" name="TextBox 4"/>
          <p:cNvSpPr txBox="1"/>
          <p:nvPr/>
        </p:nvSpPr>
        <p:spPr>
          <a:xfrm>
            <a:off x="222250" y="6119336"/>
            <a:ext cx="8699500" cy="738664"/>
          </a:xfrm>
          <a:prstGeom prst="rect">
            <a:avLst/>
          </a:prstGeom>
          <a:noFill/>
        </p:spPr>
        <p:txBody>
          <a:bodyPr wrap="square" rtlCol="0">
            <a:spAutoFit/>
          </a:bodyPr>
          <a:lstStyle/>
          <a:p>
            <a:r>
              <a:rPr lang="en-US" sz="1400" dirty="0"/>
              <a:t>Holmes CB, </a:t>
            </a:r>
            <a:r>
              <a:rPr lang="en-US" sz="1400" dirty="0" err="1"/>
              <a:t>Sikazwe</a:t>
            </a:r>
            <a:r>
              <a:rPr lang="en-US" sz="1400" dirty="0"/>
              <a:t> I, </a:t>
            </a:r>
            <a:r>
              <a:rPr lang="en-US" sz="1400" dirty="0" err="1"/>
              <a:t>Geng</a:t>
            </a:r>
            <a:r>
              <a:rPr lang="en-US" sz="1400" dirty="0"/>
              <a:t> E. We need to monitor mortality to improve public health programs: here’s why and how to do it. International Health [Online]. 2018 Jul </a:t>
            </a:r>
            <a:r>
              <a:rPr lang="en-US" sz="1400" dirty="0" smtClean="0"/>
              <a:t>17. </a:t>
            </a:r>
            <a:endParaRPr lang="en-US" sz="1400" dirty="0"/>
          </a:p>
          <a:p>
            <a:endParaRPr lang="en-GB" sz="1400" dirty="0"/>
          </a:p>
        </p:txBody>
      </p:sp>
    </p:spTree>
    <p:extLst>
      <p:ext uri="{BB962C8B-B14F-4D97-AF65-F5344CB8AC3E}">
        <p14:creationId xmlns:p14="http://schemas.microsoft.com/office/powerpoint/2010/main" val="1898167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marL="514350" indent="-514350"/>
            <a:r>
              <a:rPr lang="en-GB" b="1" dirty="0" smtClean="0">
                <a:solidFill>
                  <a:srgbClr val="FF0000"/>
                </a:solidFill>
              </a:rPr>
              <a:t>3. Who is dying</a:t>
            </a:r>
            <a:endParaRPr lang="en-GB" b="1" dirty="0">
              <a:solidFill>
                <a:srgbClr val="FF0000"/>
              </a:solidFill>
            </a:endParaRPr>
          </a:p>
        </p:txBody>
      </p:sp>
      <p:sp>
        <p:nvSpPr>
          <p:cNvPr id="6" name="Text Placeholder 5"/>
          <p:cNvSpPr>
            <a:spLocks noGrp="1"/>
          </p:cNvSpPr>
          <p:nvPr>
            <p:ph type="body" idx="1"/>
          </p:nvPr>
        </p:nvSpPr>
        <p:spPr/>
        <p:txBody>
          <a:bodyPr>
            <a:normAutofit/>
          </a:bodyPr>
          <a:lstStyle/>
          <a:p>
            <a:pPr lvl="1"/>
            <a:endParaRPr lang="en-GB" b="1" dirty="0"/>
          </a:p>
        </p:txBody>
      </p:sp>
      <p:sp>
        <p:nvSpPr>
          <p:cNvPr id="4" name="Slide Number Placeholder 3"/>
          <p:cNvSpPr>
            <a:spLocks noGrp="1"/>
          </p:cNvSpPr>
          <p:nvPr>
            <p:ph type="sldNum" sz="quarter" idx="12"/>
          </p:nvPr>
        </p:nvSpPr>
        <p:spPr/>
        <p:txBody>
          <a:bodyPr/>
          <a:lstStyle/>
          <a:p>
            <a:fld id="{32C06E81-A944-274A-846E-05FC98FE5E84}" type="slidenum">
              <a:rPr lang="en-US" smtClean="0"/>
              <a:t>15</a:t>
            </a:fld>
            <a:endParaRPr lang="en-US"/>
          </a:p>
        </p:txBody>
      </p:sp>
    </p:spTree>
    <p:extLst>
      <p:ext uri="{BB962C8B-B14F-4D97-AF65-F5344CB8AC3E}">
        <p14:creationId xmlns:p14="http://schemas.microsoft.com/office/powerpoint/2010/main" val="1961433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0" y="0"/>
            <a:ext cx="9144000" cy="6858000"/>
          </a:xfrm>
          <a:prstGeom prst="rect">
            <a:avLst/>
          </a:prstGeom>
          <a:noFill/>
          <a:ln w="25400">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endParaRPr lang="en-US" altLang="en-US">
              <a:solidFill>
                <a:srgbClr val="FFFFFF"/>
              </a:solidFill>
            </a:endParaRPr>
          </a:p>
        </p:txBody>
      </p:sp>
      <p:sp>
        <p:nvSpPr>
          <p:cNvPr id="16389" name="TextBox 3"/>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algn="ctr">
              <a:spcBef>
                <a:spcPct val="0"/>
              </a:spcBef>
              <a:buFontTx/>
              <a:buNone/>
            </a:pPr>
            <a:endParaRPr lang="en-US" altLang="en-US" sz="1400"/>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757" y="2340062"/>
            <a:ext cx="5229788" cy="39518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914190" y="1763664"/>
            <a:ext cx="2926556" cy="4552111"/>
          </a:xfrm>
        </p:spPr>
        <p:txBody>
          <a:bodyPr>
            <a:normAutofit/>
          </a:bodyPr>
          <a:lstStyle/>
          <a:p>
            <a:r>
              <a:rPr lang="en-US" sz="2000" dirty="0" smtClean="0"/>
              <a:t>Among 654,868 PLWHA entering </a:t>
            </a:r>
            <a:r>
              <a:rPr lang="en-US" sz="2000" dirty="0"/>
              <a:t>care </a:t>
            </a:r>
            <a:r>
              <a:rPr lang="en-US" sz="2000" dirty="0" smtClean="0"/>
              <a:t>in 2016 in South Africa:</a:t>
            </a:r>
            <a:br>
              <a:rPr lang="en-US" sz="2000" dirty="0" smtClean="0"/>
            </a:br>
            <a:r>
              <a:rPr lang="en-US" sz="2000" dirty="0"/>
              <a:t/>
            </a:r>
            <a:br>
              <a:rPr lang="en-US" sz="2000" dirty="0"/>
            </a:br>
            <a:r>
              <a:rPr lang="en-US" sz="2000" dirty="0" smtClean="0"/>
              <a:t>- Almost </a:t>
            </a:r>
            <a:r>
              <a:rPr lang="en-US" sz="2000" dirty="0"/>
              <a:t>a third (32.9%) had advanced HIV </a:t>
            </a:r>
            <a:r>
              <a:rPr lang="en-US" sz="2000" dirty="0" smtClean="0"/>
              <a:t>disease</a:t>
            </a:r>
            <a:r>
              <a:rPr lang="en-US" sz="2000" dirty="0"/>
              <a:t/>
            </a:r>
            <a:br>
              <a:rPr lang="en-US" sz="2000" dirty="0"/>
            </a:br>
            <a:r>
              <a:rPr lang="en-US" sz="2000" dirty="0" smtClean="0"/>
              <a:t/>
            </a:r>
            <a:br>
              <a:rPr lang="en-US" sz="2000" dirty="0" smtClean="0"/>
            </a:br>
            <a:r>
              <a:rPr lang="en-US" sz="2000" dirty="0" smtClean="0"/>
              <a:t>- 16.8</a:t>
            </a:r>
            <a:r>
              <a:rPr lang="en-US" sz="2000" dirty="0"/>
              <a:t>% had very advanced HIV disease </a:t>
            </a:r>
            <a:r>
              <a:rPr lang="en-US" sz="2000" dirty="0" smtClean="0"/>
              <a:t/>
            </a:r>
            <a:br>
              <a:rPr lang="en-US" sz="2000" dirty="0" smtClean="0"/>
            </a:br>
            <a:r>
              <a:rPr lang="en-US" sz="2000" dirty="0" smtClean="0"/>
              <a:t/>
            </a:r>
            <a:br>
              <a:rPr lang="en-US" sz="2000" dirty="0" smtClean="0"/>
            </a:br>
            <a:r>
              <a:rPr lang="en-US" sz="2000" dirty="0" smtClean="0"/>
              <a:t>-  Men almost </a:t>
            </a:r>
            <a:r>
              <a:rPr lang="en-US" sz="2000" dirty="0"/>
              <a:t>twice as likely as women (23.1% vs 12.6</a:t>
            </a:r>
            <a:r>
              <a:rPr lang="en-US" sz="2000" dirty="0" smtClean="0"/>
              <a:t>%) </a:t>
            </a:r>
            <a:r>
              <a:rPr lang="en-US" sz="2000" dirty="0"/>
              <a:t>to enter care with very advanced HIV disease. </a:t>
            </a:r>
            <a:r>
              <a:rPr lang="en-US" sz="2000" dirty="0" smtClean="0"/>
              <a:t/>
            </a:r>
            <a:br>
              <a:rPr lang="en-US" sz="2000" dirty="0" smtClean="0"/>
            </a:br>
            <a:endParaRPr lang="en-US" altLang="en-US" sz="2000" dirty="0"/>
          </a:p>
        </p:txBody>
      </p:sp>
      <p:sp>
        <p:nvSpPr>
          <p:cNvPr id="3" name="TextBox 2"/>
          <p:cNvSpPr txBox="1"/>
          <p:nvPr/>
        </p:nvSpPr>
        <p:spPr>
          <a:xfrm>
            <a:off x="366778" y="140097"/>
            <a:ext cx="5578524" cy="1200329"/>
          </a:xfrm>
          <a:prstGeom prst="rect">
            <a:avLst/>
          </a:prstGeom>
          <a:noFill/>
        </p:spPr>
        <p:txBody>
          <a:bodyPr wrap="square" rtlCol="0">
            <a:spAutoFit/>
          </a:bodyPr>
          <a:lstStyle/>
          <a:p>
            <a:r>
              <a:rPr lang="en-US" altLang="en-US" dirty="0"/>
              <a:t>P</a:t>
            </a:r>
            <a:r>
              <a:rPr lang="en-US" dirty="0"/>
              <a:t>roportion of PLWHA presenting with CD4 counts &lt;200, &lt;100, and &lt;50 cells/µL has stayed roughly the same since </a:t>
            </a:r>
            <a:r>
              <a:rPr lang="en-US" dirty="0" smtClean="0"/>
              <a:t>2010 (</a:t>
            </a:r>
            <a:r>
              <a:rPr lang="en-US" dirty="0" err="1" smtClean="0"/>
              <a:t>IeDEA</a:t>
            </a:r>
            <a:r>
              <a:rPr lang="en-US" dirty="0" smtClean="0"/>
              <a:t> </a:t>
            </a:r>
            <a:r>
              <a:rPr lang="en-US" dirty="0"/>
              <a:t>and COHERE: </a:t>
            </a:r>
            <a:r>
              <a:rPr lang="en-US" dirty="0" smtClean="0"/>
              <a:t>among </a:t>
            </a:r>
            <a:r>
              <a:rPr lang="fi-FI" dirty="0" smtClean="0"/>
              <a:t>951,855 </a:t>
            </a:r>
            <a:r>
              <a:rPr lang="en-US" dirty="0" smtClean="0"/>
              <a:t>PLWHA,</a:t>
            </a:r>
            <a:endParaRPr lang="en-US" altLang="en-US" dirty="0"/>
          </a:p>
          <a:p>
            <a:pPr eaLnBrk="1" hangingPunct="1"/>
            <a:r>
              <a:rPr lang="en-US" altLang="en-US" dirty="0"/>
              <a:t>across 55 </a:t>
            </a:r>
            <a:r>
              <a:rPr lang="en-US" altLang="en-US" dirty="0" smtClean="0"/>
              <a:t>countries)</a:t>
            </a:r>
            <a:endParaRPr lang="en-GB" dirty="0"/>
          </a:p>
        </p:txBody>
      </p:sp>
      <p:sp>
        <p:nvSpPr>
          <p:cNvPr id="9" name="Text Placeholder 2"/>
          <p:cNvSpPr txBox="1">
            <a:spLocks/>
          </p:cNvSpPr>
          <p:nvPr/>
        </p:nvSpPr>
        <p:spPr bwMode="auto">
          <a:xfrm>
            <a:off x="5914190" y="206443"/>
            <a:ext cx="3347012" cy="66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eaLnBrk="1" hangingPunct="1">
              <a:spcBef>
                <a:spcPct val="0"/>
              </a:spcBef>
              <a:buNone/>
            </a:pPr>
            <a:r>
              <a:rPr lang="en-US" sz="1050" dirty="0" err="1">
                <a:solidFill>
                  <a:schemeClr val="bg1">
                    <a:lumMod val="50000"/>
                  </a:schemeClr>
                </a:solidFill>
                <a:ea typeface="MS PGothic" pitchFamily="34" charset="-128"/>
                <a:cs typeface="ＭＳ Ｐゴシック" pitchFamily="-108" charset="-128"/>
              </a:rPr>
              <a:t>IeDEA</a:t>
            </a:r>
            <a:r>
              <a:rPr lang="en-US" sz="1050" dirty="0">
                <a:solidFill>
                  <a:schemeClr val="bg1">
                    <a:lumMod val="50000"/>
                  </a:schemeClr>
                </a:solidFill>
                <a:ea typeface="MS PGothic" pitchFamily="34" charset="-128"/>
                <a:cs typeface="ＭＳ Ｐゴシック" pitchFamily="-108" charset="-128"/>
              </a:rPr>
              <a:t> and COHERE Cohort Collaborations. Global Trends in CD4 Cell Count at the Start of Antiretroviral Therapy: Collaborative Study of Treatment Programs. </a:t>
            </a:r>
            <a:r>
              <a:rPr lang="en-US" sz="1050" i="1" dirty="0" err="1">
                <a:solidFill>
                  <a:schemeClr val="bg1">
                    <a:lumMod val="50000"/>
                  </a:schemeClr>
                </a:solidFill>
                <a:ea typeface="MS PGothic" pitchFamily="34" charset="-128"/>
                <a:cs typeface="ＭＳ Ｐゴシック" pitchFamily="-108" charset="-128"/>
              </a:rPr>
              <a:t>Clin</a:t>
            </a:r>
            <a:r>
              <a:rPr lang="en-US" sz="1050" i="1" dirty="0">
                <a:solidFill>
                  <a:schemeClr val="bg1">
                    <a:lumMod val="50000"/>
                  </a:schemeClr>
                </a:solidFill>
                <a:ea typeface="MS PGothic" pitchFamily="34" charset="-128"/>
                <a:cs typeface="ＭＳ Ｐゴシック" pitchFamily="-108" charset="-128"/>
              </a:rPr>
              <a:t> Infect Dis</a:t>
            </a:r>
            <a:r>
              <a:rPr lang="en-US" sz="1050" dirty="0">
                <a:solidFill>
                  <a:schemeClr val="bg1">
                    <a:lumMod val="50000"/>
                  </a:schemeClr>
                </a:solidFill>
                <a:ea typeface="MS PGothic" pitchFamily="34" charset="-128"/>
                <a:cs typeface="ＭＳ Ｐゴシック" pitchFamily="-108" charset="-128"/>
              </a:rPr>
              <a:t>  2018; Jan 25.</a:t>
            </a:r>
          </a:p>
          <a:p>
            <a:pPr eaLnBrk="1" hangingPunct="1">
              <a:spcBef>
                <a:spcPct val="0"/>
              </a:spcBef>
              <a:buNone/>
            </a:pPr>
            <a:endParaRPr lang="en-US" altLang="en-US" sz="1050" dirty="0">
              <a:solidFill>
                <a:schemeClr val="bg1">
                  <a:lumMod val="50000"/>
                </a:schemeClr>
              </a:solidFill>
            </a:endParaRPr>
          </a:p>
        </p:txBody>
      </p:sp>
      <p:cxnSp>
        <p:nvCxnSpPr>
          <p:cNvPr id="6" name="Straight Connector 5"/>
          <p:cNvCxnSpPr/>
          <p:nvPr/>
        </p:nvCxnSpPr>
        <p:spPr>
          <a:xfrm>
            <a:off x="402220" y="1584510"/>
            <a:ext cx="7975298"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 Placeholder 2"/>
          <p:cNvSpPr txBox="1">
            <a:spLocks/>
          </p:cNvSpPr>
          <p:nvPr/>
        </p:nvSpPr>
        <p:spPr bwMode="auto">
          <a:xfrm>
            <a:off x="-18790" y="6494929"/>
            <a:ext cx="9279992" cy="66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a:buNone/>
            </a:pPr>
            <a:r>
              <a:rPr lang="en-US" sz="1100" dirty="0" smtClean="0">
                <a:solidFill>
                  <a:schemeClr val="bg1">
                    <a:lumMod val="50000"/>
                  </a:schemeClr>
                </a:solidFill>
              </a:rPr>
              <a:t>Carmona</a:t>
            </a:r>
            <a:r>
              <a:rPr lang="en-US" sz="1100" dirty="0">
                <a:solidFill>
                  <a:schemeClr val="bg1">
                    <a:lumMod val="50000"/>
                  </a:schemeClr>
                </a:solidFill>
              </a:rPr>
              <a:t> </a:t>
            </a:r>
            <a:r>
              <a:rPr lang="en-US" sz="1100" dirty="0" smtClean="0">
                <a:solidFill>
                  <a:schemeClr val="bg1">
                    <a:lumMod val="50000"/>
                  </a:schemeClr>
                </a:solidFill>
              </a:rPr>
              <a:t>S et </a:t>
            </a:r>
            <a:r>
              <a:rPr lang="en-US" sz="1100" dirty="0">
                <a:solidFill>
                  <a:schemeClr val="bg1">
                    <a:lumMod val="50000"/>
                  </a:schemeClr>
                </a:solidFill>
              </a:rPr>
              <a:t>al.  </a:t>
            </a:r>
            <a:r>
              <a:rPr lang="en-US" altLang="en-US" sz="1100" dirty="0" smtClean="0">
                <a:solidFill>
                  <a:schemeClr val="bg1">
                    <a:lumMod val="50000"/>
                  </a:schemeClr>
                </a:solidFill>
              </a:rPr>
              <a:t>Persistent </a:t>
            </a:r>
            <a:r>
              <a:rPr lang="en-US" altLang="en-US" sz="1100" dirty="0">
                <a:solidFill>
                  <a:schemeClr val="bg1">
                    <a:lumMod val="50000"/>
                  </a:schemeClr>
                </a:solidFill>
              </a:rPr>
              <a:t>High Burden of Advanced HIV Disease Among Patients Seeking Care in South Africa’s National HIV Program: Data From a Nationwide Laboratory </a:t>
            </a:r>
            <a:r>
              <a:rPr lang="en-US" altLang="en-US" sz="1100" dirty="0" smtClean="0">
                <a:solidFill>
                  <a:schemeClr val="bg1">
                    <a:lumMod val="50000"/>
                  </a:schemeClr>
                </a:solidFill>
              </a:rPr>
              <a:t>Cohort. </a:t>
            </a:r>
            <a:r>
              <a:rPr lang="en-US" altLang="en-US" sz="1050" dirty="0" err="1" smtClean="0">
                <a:solidFill>
                  <a:schemeClr val="bg1">
                    <a:lumMod val="50000"/>
                  </a:schemeClr>
                </a:solidFill>
              </a:rPr>
              <a:t>Clin</a:t>
            </a:r>
            <a:r>
              <a:rPr lang="en-US" altLang="en-US" sz="1050" dirty="0" smtClean="0">
                <a:solidFill>
                  <a:schemeClr val="bg1">
                    <a:lumMod val="50000"/>
                  </a:schemeClr>
                </a:solidFill>
              </a:rPr>
              <a:t> </a:t>
            </a:r>
            <a:r>
              <a:rPr lang="en-US" altLang="en-US" sz="1050" dirty="0">
                <a:solidFill>
                  <a:schemeClr val="bg1">
                    <a:lumMod val="50000"/>
                  </a:schemeClr>
                </a:solidFill>
              </a:rPr>
              <a:t>Infect Dis. 2018;66(suppl_2</a:t>
            </a:r>
            <a:r>
              <a:rPr lang="en-US" altLang="en-US" sz="1050" dirty="0" smtClean="0">
                <a:solidFill>
                  <a:schemeClr val="bg1">
                    <a:lumMod val="50000"/>
                  </a:schemeClr>
                </a:solidFill>
              </a:rPr>
              <a:t>)</a:t>
            </a:r>
            <a:endParaRPr lang="en-US" altLang="en-US" sz="1050" dirty="0">
              <a:solidFill>
                <a:schemeClr val="bg1">
                  <a:lumMod val="50000"/>
                </a:schemeClr>
              </a:solidFill>
            </a:endParaRPr>
          </a:p>
        </p:txBody>
      </p:sp>
      <p:sp>
        <p:nvSpPr>
          <p:cNvPr id="18" name="Text Placeholder 2"/>
          <p:cNvSpPr txBox="1">
            <a:spLocks/>
          </p:cNvSpPr>
          <p:nvPr/>
        </p:nvSpPr>
        <p:spPr bwMode="auto">
          <a:xfrm>
            <a:off x="10198100" y="4474097"/>
            <a:ext cx="5980744" cy="67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100" b="1" dirty="0"/>
          </a:p>
          <a:p>
            <a:pPr eaLnBrk="1" hangingPunct="1">
              <a:spcBef>
                <a:spcPct val="0"/>
              </a:spcBef>
              <a:buNone/>
            </a:pPr>
            <a:r>
              <a:rPr lang="en-GB" sz="1050" dirty="0"/>
              <a:t>Osler M, </a:t>
            </a:r>
            <a:r>
              <a:rPr lang="en-GB" sz="1050" dirty="0" err="1"/>
              <a:t>Hilderbrand</a:t>
            </a:r>
            <a:r>
              <a:rPr lang="en-GB" sz="1050" dirty="0"/>
              <a:t> K, </a:t>
            </a:r>
            <a:r>
              <a:rPr lang="en-GB" sz="1050" dirty="0" err="1"/>
              <a:t>Goemaere</a:t>
            </a:r>
            <a:r>
              <a:rPr lang="en-GB" sz="1050" dirty="0"/>
              <a:t> E et al. </a:t>
            </a:r>
            <a:r>
              <a:rPr lang="en-US" altLang="en-US" sz="1050" dirty="0" smtClean="0"/>
              <a:t>The </a:t>
            </a:r>
            <a:r>
              <a:rPr lang="en-US" altLang="en-US" sz="1050" dirty="0"/>
              <a:t>Continuing Burden of Advanced HIV Disease Over 10 Years of Increasing Antiretroviral Therapy Coverage in South </a:t>
            </a:r>
            <a:r>
              <a:rPr lang="en-US" altLang="en-US" sz="1050" dirty="0" smtClean="0"/>
              <a:t>Africa.</a:t>
            </a:r>
            <a:r>
              <a:rPr lang="en-US" altLang="en-US" sz="1050" dirty="0"/>
              <a:t> </a:t>
            </a:r>
            <a:r>
              <a:rPr lang="en-US" altLang="en-US" sz="1000" dirty="0" err="1" smtClean="0"/>
              <a:t>Clin</a:t>
            </a:r>
            <a:r>
              <a:rPr lang="en-US" altLang="en-US" sz="1000" dirty="0" smtClean="0"/>
              <a:t> </a:t>
            </a:r>
            <a:r>
              <a:rPr lang="en-US" altLang="en-US" sz="1000" dirty="0"/>
              <a:t>Infect Dis. 2018;66(suppl_2</a:t>
            </a:r>
            <a:r>
              <a:rPr lang="en-US" altLang="en-US" sz="1000" dirty="0" smtClean="0"/>
              <a:t>)</a:t>
            </a:r>
            <a:endParaRPr lang="en-US" altLang="en-US" sz="1000" dirty="0"/>
          </a:p>
          <a:p>
            <a:pPr eaLnBrk="1" hangingPunct="1">
              <a:spcBef>
                <a:spcPct val="0"/>
              </a:spcBef>
              <a:buFontTx/>
              <a:buNone/>
            </a:pPr>
            <a:endParaRPr lang="en-US" altLang="en-US" sz="1050" b="1" dirty="0"/>
          </a:p>
        </p:txBody>
      </p:sp>
      <p:sp>
        <p:nvSpPr>
          <p:cNvPr id="5" name="TextBox 4"/>
          <p:cNvSpPr txBox="1"/>
          <p:nvPr/>
        </p:nvSpPr>
        <p:spPr>
          <a:xfrm>
            <a:off x="832259" y="1950611"/>
            <a:ext cx="5450447" cy="646331"/>
          </a:xfrm>
          <a:prstGeom prst="rect">
            <a:avLst/>
          </a:prstGeom>
          <a:noFill/>
        </p:spPr>
        <p:txBody>
          <a:bodyPr wrap="square" rtlCol="0">
            <a:spAutoFit/>
          </a:bodyPr>
          <a:lstStyle/>
          <a:p>
            <a:r>
              <a:rPr lang="en-US" altLang="en-US" dirty="0" smtClean="0"/>
              <a:t>Proportion </a:t>
            </a:r>
            <a:r>
              <a:rPr lang="en-US" altLang="en-US" b="1" dirty="0"/>
              <a:t>entering care </a:t>
            </a:r>
            <a:r>
              <a:rPr lang="en-US" altLang="en-US" dirty="0"/>
              <a:t>with advanced and very advanced HIV </a:t>
            </a:r>
            <a:r>
              <a:rPr lang="en-US" altLang="en-US" dirty="0" smtClean="0"/>
              <a:t>disease (</a:t>
            </a:r>
            <a:r>
              <a:rPr lang="en-US" dirty="0" smtClean="0"/>
              <a:t>2004-2016) in RSA</a:t>
            </a:r>
            <a:endParaRPr lang="en-GB" dirty="0"/>
          </a:p>
        </p:txBody>
      </p:sp>
    </p:spTree>
    <p:extLst>
      <p:ext uri="{BB962C8B-B14F-4D97-AF65-F5344CB8AC3E}">
        <p14:creationId xmlns:p14="http://schemas.microsoft.com/office/powerpoint/2010/main" val="254269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0" y="6138093"/>
            <a:ext cx="9144000" cy="85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400" b="1" dirty="0"/>
          </a:p>
          <a:p>
            <a:pPr eaLnBrk="1" hangingPunct="1">
              <a:spcBef>
                <a:spcPct val="0"/>
              </a:spcBef>
              <a:buNone/>
            </a:pPr>
            <a:r>
              <a:rPr lang="en-GB" sz="1200" dirty="0"/>
              <a:t>Osler M, </a:t>
            </a:r>
            <a:r>
              <a:rPr lang="en-GB" sz="1200" dirty="0" err="1"/>
              <a:t>Hilderbrand</a:t>
            </a:r>
            <a:r>
              <a:rPr lang="en-GB" sz="1200" dirty="0"/>
              <a:t> K, </a:t>
            </a:r>
            <a:r>
              <a:rPr lang="en-GB" sz="1200" dirty="0" err="1"/>
              <a:t>Goemaere</a:t>
            </a:r>
            <a:r>
              <a:rPr lang="en-GB" sz="1200" dirty="0"/>
              <a:t> E et al. </a:t>
            </a:r>
            <a:r>
              <a:rPr lang="en-US" altLang="en-US" sz="1200" dirty="0" smtClean="0"/>
              <a:t>The </a:t>
            </a:r>
            <a:r>
              <a:rPr lang="en-US" altLang="en-US" sz="1200" dirty="0"/>
              <a:t>Continuing Burden of Advanced HIV Disease Over 10 Years of Increasing Antiretroviral Therapy Coverage in South </a:t>
            </a:r>
            <a:r>
              <a:rPr lang="en-US" altLang="en-US" sz="1200" dirty="0" smtClean="0"/>
              <a:t>Africa.</a:t>
            </a:r>
            <a:r>
              <a:rPr lang="en-US" altLang="en-US" sz="1200" dirty="0"/>
              <a:t> </a:t>
            </a:r>
            <a:r>
              <a:rPr lang="en-US" altLang="en-US" sz="1100" dirty="0" err="1" smtClean="0"/>
              <a:t>Clin</a:t>
            </a:r>
            <a:r>
              <a:rPr lang="en-US" altLang="en-US" sz="1100" dirty="0" smtClean="0"/>
              <a:t> </a:t>
            </a:r>
            <a:r>
              <a:rPr lang="en-US" altLang="en-US" sz="1100" dirty="0"/>
              <a:t>Infect Dis. 2018;66(suppl_2):S118-S125. doi:10.1093/</a:t>
            </a:r>
            <a:r>
              <a:rPr lang="en-US" altLang="en-US" sz="1100" dirty="0" err="1"/>
              <a:t>cid</a:t>
            </a:r>
            <a:r>
              <a:rPr lang="en-US" altLang="en-US" sz="1100" dirty="0"/>
              <a:t>/cix1140</a:t>
            </a:r>
          </a:p>
          <a:p>
            <a:pPr eaLnBrk="1" hangingPunct="1">
              <a:spcBef>
                <a:spcPct val="0"/>
              </a:spcBef>
              <a:buFontTx/>
              <a:buNone/>
            </a:pPr>
            <a:endParaRPr lang="en-US" altLang="en-US" sz="1200" b="1" dirty="0"/>
          </a:p>
        </p:txBody>
      </p:sp>
      <p:sp>
        <p:nvSpPr>
          <p:cNvPr id="16387" name="Rectangle 2"/>
          <p:cNvSpPr>
            <a:spLocks noChangeArrowheads="1"/>
          </p:cNvSpPr>
          <p:nvPr/>
        </p:nvSpPr>
        <p:spPr bwMode="auto">
          <a:xfrm>
            <a:off x="0" y="0"/>
            <a:ext cx="9144000" cy="6858000"/>
          </a:xfrm>
          <a:prstGeom prst="rect">
            <a:avLst/>
          </a:prstGeom>
          <a:noFill/>
          <a:ln w="25400">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endParaRPr lang="en-US" altLang="en-US">
              <a:solidFill>
                <a:srgbClr val="FFFFFF"/>
              </a:solidFill>
            </a:endParaRPr>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21" y="2199371"/>
            <a:ext cx="7318646" cy="27562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615704"/>
            <a:ext cx="8229600" cy="1143000"/>
          </a:xfrm>
        </p:spPr>
        <p:txBody>
          <a:bodyPr>
            <a:normAutofit/>
          </a:bodyPr>
          <a:lstStyle/>
          <a:p>
            <a:pPr algn="l"/>
            <a:r>
              <a:rPr lang="en-US" sz="2400" dirty="0" smtClean="0"/>
              <a:t>(South Africa) Increased proportion of PLWHA presenting in 2016 with CD4&lt;50  are </a:t>
            </a:r>
            <a:r>
              <a:rPr lang="en-US" sz="2400" b="1" dirty="0" smtClean="0"/>
              <a:t>ART experienced</a:t>
            </a:r>
            <a:r>
              <a:rPr lang="en-US" sz="2400" dirty="0" smtClean="0"/>
              <a:t>:  from 14.3% in 2008 to 56.7% in 2017</a:t>
            </a:r>
            <a:endParaRPr lang="en-GB" sz="2400" dirty="0"/>
          </a:p>
        </p:txBody>
      </p:sp>
      <p:sp>
        <p:nvSpPr>
          <p:cNvPr id="10" name="Title 1"/>
          <p:cNvSpPr txBox="1">
            <a:spLocks/>
          </p:cNvSpPr>
          <p:nvPr/>
        </p:nvSpPr>
        <p:spPr bwMode="auto">
          <a:xfrm>
            <a:off x="457200" y="51259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5"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5"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5"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5" charset="0"/>
                <a:ea typeface="MS PGothic" pitchFamily="34"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5" charset="0"/>
              </a:defRPr>
            </a:lvl6pPr>
            <a:lvl7pPr marL="914400" algn="ctr" rtl="0" fontAlgn="base">
              <a:spcBef>
                <a:spcPct val="0"/>
              </a:spcBef>
              <a:spcAft>
                <a:spcPct val="0"/>
              </a:spcAft>
              <a:defRPr sz="4400">
                <a:solidFill>
                  <a:schemeClr val="tx1"/>
                </a:solidFill>
                <a:latin typeface="Calibri" pitchFamily="-105" charset="0"/>
              </a:defRPr>
            </a:lvl7pPr>
            <a:lvl8pPr marL="1371600" algn="ctr" rtl="0" fontAlgn="base">
              <a:spcBef>
                <a:spcPct val="0"/>
              </a:spcBef>
              <a:spcAft>
                <a:spcPct val="0"/>
              </a:spcAft>
              <a:defRPr sz="4400">
                <a:solidFill>
                  <a:schemeClr val="tx1"/>
                </a:solidFill>
                <a:latin typeface="Calibri" pitchFamily="-105" charset="0"/>
              </a:defRPr>
            </a:lvl8pPr>
            <a:lvl9pPr marL="1828800" algn="ctr" rtl="0" fontAlgn="base">
              <a:spcBef>
                <a:spcPct val="0"/>
              </a:spcBef>
              <a:spcAft>
                <a:spcPct val="0"/>
              </a:spcAft>
              <a:defRPr sz="4400">
                <a:solidFill>
                  <a:schemeClr val="tx1"/>
                </a:solidFill>
                <a:latin typeface="Calibri" pitchFamily="-105" charset="0"/>
              </a:defRPr>
            </a:lvl9pPr>
          </a:lstStyle>
          <a:p>
            <a:pPr algn="l"/>
            <a:endParaRPr lang="en-US" altLang="en-US" sz="1800" dirty="0" smtClean="0"/>
          </a:p>
          <a:p>
            <a:pPr algn="l"/>
            <a:r>
              <a:rPr lang="en-US" altLang="en-US" sz="1800" dirty="0" smtClean="0"/>
              <a:t>Figure: Distribution of prior CD4 count testing, antiretroviral therapy (ART), ART retention, and recent </a:t>
            </a:r>
            <a:r>
              <a:rPr lang="en-US" altLang="en-US" sz="1800" dirty="0" err="1" smtClean="0"/>
              <a:t>virologic</a:t>
            </a:r>
            <a:r>
              <a:rPr lang="en-US" altLang="en-US" sz="1800" dirty="0" smtClean="0"/>
              <a:t> status in PLWHA presenting in 2016 with a CD4 count &lt;50 cells/µL, Western Cape province, South Africa</a:t>
            </a:r>
            <a:br>
              <a:rPr lang="en-US" altLang="en-US" sz="1800" dirty="0" smtClean="0"/>
            </a:br>
            <a:endParaRPr lang="en-GB" sz="1800" dirty="0"/>
          </a:p>
        </p:txBody>
      </p:sp>
    </p:spTree>
    <p:extLst>
      <p:ext uri="{BB962C8B-B14F-4D97-AF65-F5344CB8AC3E}">
        <p14:creationId xmlns:p14="http://schemas.microsoft.com/office/powerpoint/2010/main" val="532983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88963" y="0"/>
            <a:ext cx="9071991" cy="601501"/>
          </a:xfrm>
        </p:spPr>
        <p:txBody>
          <a:bodyPr/>
          <a:lstStyle/>
          <a:p>
            <a:r>
              <a:rPr lang="en-US" sz="2000" dirty="0" smtClean="0"/>
              <a:t>Admission profile by ART status in 4 referral units hospitals supported by MSF  </a:t>
            </a:r>
            <a:endParaRPr lang="en-US" altLang="en-US" sz="2000" dirty="0"/>
          </a:p>
        </p:txBody>
      </p:sp>
      <p:graphicFrame>
        <p:nvGraphicFramePr>
          <p:cNvPr id="7" name="Graphique 14"/>
          <p:cNvGraphicFramePr>
            <a:graphicFrameLocks/>
          </p:cNvGraphicFramePr>
          <p:nvPr>
            <p:extLst/>
          </p:nvPr>
        </p:nvGraphicFramePr>
        <p:xfrm>
          <a:off x="52958" y="4078771"/>
          <a:ext cx="4572000" cy="27792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2"/>
          <p:cNvGraphicFramePr>
            <a:graphicFrameLocks/>
          </p:cNvGraphicFramePr>
          <p:nvPr>
            <p:extLst/>
          </p:nvPr>
        </p:nvGraphicFramePr>
        <p:xfrm>
          <a:off x="0" y="893049"/>
          <a:ext cx="4552950" cy="26479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extLst/>
          </p:nvPr>
        </p:nvGraphicFramePr>
        <p:xfrm>
          <a:off x="4572000" y="893049"/>
          <a:ext cx="4572000" cy="26479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nvPr>
        </p:nvGraphicFramePr>
        <p:xfrm>
          <a:off x="4624959" y="4078771"/>
          <a:ext cx="4519042" cy="277018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918586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935" y="1465189"/>
            <a:ext cx="8162618" cy="39942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245161" y="5724290"/>
            <a:ext cx="8594165" cy="483466"/>
          </a:xfrm>
          <a:noFill/>
          <a:ln/>
        </p:spPr>
        <p:txBody>
          <a:bodyPr wrap="square">
            <a:spAutoFit/>
          </a:bodyPr>
          <a:lstStyle/>
          <a:p>
            <a:pPr marL="0" indent="0" algn="ctr">
              <a:spcBef>
                <a:spcPct val="0"/>
              </a:spcBef>
              <a:buNone/>
            </a:pPr>
            <a:r>
              <a:rPr lang="en-US" altLang="en-US" sz="1412" b="1" dirty="0">
                <a:solidFill>
                  <a:schemeClr val="tx2"/>
                </a:solidFill>
              </a:rPr>
              <a:t>Fig 3. Proportion of patients who died after starting antiretroviral therapy (ART) by engagement status, with left truncation for individuals on ART before the study observation period (N = 165,464).</a:t>
            </a:r>
          </a:p>
        </p:txBody>
      </p:sp>
      <p:sp>
        <p:nvSpPr>
          <p:cNvPr id="4100" name="Text Box 4"/>
          <p:cNvSpPr txBox="1">
            <a:spLocks noChangeArrowheads="1"/>
          </p:cNvSpPr>
          <p:nvPr/>
        </p:nvSpPr>
        <p:spPr bwMode="auto">
          <a:xfrm>
            <a:off x="369794" y="63201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en-US" sz="1059" dirty="0"/>
              <a:t>Holmes CB, </a:t>
            </a:r>
            <a:r>
              <a:rPr lang="en-US" altLang="en-US" sz="1059" dirty="0" err="1"/>
              <a:t>Sikazwe</a:t>
            </a:r>
            <a:r>
              <a:rPr lang="en-US" altLang="en-US" sz="1059" dirty="0"/>
              <a:t> I, </a:t>
            </a:r>
            <a:r>
              <a:rPr lang="en-US" altLang="en-US" sz="1059" dirty="0" err="1"/>
              <a:t>Sikombe</a:t>
            </a:r>
            <a:r>
              <a:rPr lang="en-US" altLang="en-US" sz="1059" dirty="0"/>
              <a:t> K, </a:t>
            </a:r>
            <a:r>
              <a:rPr lang="en-US" altLang="en-US" sz="1059" dirty="0" err="1"/>
              <a:t>Eshun</a:t>
            </a:r>
            <a:r>
              <a:rPr lang="en-US" altLang="en-US" sz="1059" dirty="0"/>
              <a:t>-Wilson I, </a:t>
            </a:r>
            <a:r>
              <a:rPr lang="en-US" altLang="en-US" sz="1059" dirty="0" err="1"/>
              <a:t>Czaicki</a:t>
            </a:r>
            <a:r>
              <a:rPr lang="en-US" altLang="en-US" sz="1059" dirty="0"/>
              <a:t> N, et al. (2018) Estimated mortality on HIV treatment among active patients and patients lost to follow-up in 4 provinces of Zambia: Findings from a multistage sampling-based survey. PLOS Medicine 15(1): e1002489. https://</a:t>
            </a:r>
            <a:r>
              <a:rPr lang="en-US" altLang="en-US" sz="1059" dirty="0" err="1"/>
              <a:t>doi.org</a:t>
            </a:r>
            <a:r>
              <a:rPr lang="en-US" altLang="en-US" sz="1059" dirty="0"/>
              <a:t>/10.1371/journal.pmed.1002489</a:t>
            </a:r>
          </a:p>
        </p:txBody>
      </p:sp>
      <p:sp>
        <p:nvSpPr>
          <p:cNvPr id="3" name="Rectangle 2"/>
          <p:cNvSpPr/>
          <p:nvPr/>
        </p:nvSpPr>
        <p:spPr>
          <a:xfrm>
            <a:off x="5020235" y="-50800"/>
            <a:ext cx="4572000" cy="1754326"/>
          </a:xfrm>
          <a:prstGeom prst="rect">
            <a:avLst/>
          </a:prstGeom>
        </p:spPr>
        <p:txBody>
          <a:bodyPr>
            <a:spAutoFit/>
          </a:bodyPr>
          <a:lstStyle/>
          <a:p>
            <a:pPr fontAlgn="base"/>
            <a:r>
              <a:rPr lang="en-US" b="1" dirty="0" smtClean="0">
                <a:solidFill>
                  <a:srgbClr val="595959"/>
                </a:solidFill>
                <a:latin typeface="Arial" charset="0"/>
              </a:rPr>
              <a:t>Among longer on ART deaths</a:t>
            </a:r>
            <a:r>
              <a:rPr lang="en-US" dirty="0" smtClean="0">
                <a:solidFill>
                  <a:srgbClr val="595959"/>
                </a:solidFill>
                <a:latin typeface="Arial" charset="0"/>
              </a:rPr>
              <a:t>: </a:t>
            </a:r>
          </a:p>
          <a:p>
            <a:pPr fontAlgn="base"/>
            <a:r>
              <a:rPr lang="en-US" dirty="0" smtClean="0">
                <a:solidFill>
                  <a:srgbClr val="595959"/>
                </a:solidFill>
                <a:latin typeface="Arial" charset="0"/>
              </a:rPr>
              <a:t>8.8</a:t>
            </a:r>
            <a:r>
              <a:rPr lang="en-US" dirty="0">
                <a:solidFill>
                  <a:srgbClr val="595959"/>
                </a:solidFill>
                <a:latin typeface="Arial" charset="0"/>
              </a:rPr>
              <a:t>% </a:t>
            </a:r>
            <a:r>
              <a:rPr lang="en-US" dirty="0" smtClean="0">
                <a:solidFill>
                  <a:srgbClr val="595959"/>
                </a:solidFill>
                <a:latin typeface="Arial" charset="0"/>
              </a:rPr>
              <a:t>always </a:t>
            </a:r>
            <a:r>
              <a:rPr lang="en-US" dirty="0">
                <a:solidFill>
                  <a:srgbClr val="595959"/>
                </a:solidFill>
                <a:latin typeface="Arial" charset="0"/>
              </a:rPr>
              <a:t>in </a:t>
            </a:r>
            <a:r>
              <a:rPr lang="en-US" dirty="0" smtClean="0">
                <a:solidFill>
                  <a:srgbClr val="595959"/>
                </a:solidFill>
                <a:latin typeface="Arial" charset="0"/>
              </a:rPr>
              <a:t>care, at RIP</a:t>
            </a:r>
          </a:p>
          <a:p>
            <a:pPr fontAlgn="base"/>
            <a:r>
              <a:rPr lang="en-US" dirty="0" smtClean="0">
                <a:solidFill>
                  <a:srgbClr val="595959"/>
                </a:solidFill>
                <a:latin typeface="Arial" charset="0"/>
              </a:rPr>
              <a:t>13.7</a:t>
            </a:r>
            <a:r>
              <a:rPr lang="en-US" dirty="0">
                <a:solidFill>
                  <a:srgbClr val="595959"/>
                </a:solidFill>
                <a:latin typeface="Arial" charset="0"/>
              </a:rPr>
              <a:t>% </a:t>
            </a:r>
            <a:r>
              <a:rPr lang="en-US" dirty="0" smtClean="0">
                <a:solidFill>
                  <a:srgbClr val="595959"/>
                </a:solidFill>
                <a:latin typeface="Arial" charset="0"/>
              </a:rPr>
              <a:t> late history (</a:t>
            </a:r>
            <a:r>
              <a:rPr lang="en-US" dirty="0">
                <a:solidFill>
                  <a:srgbClr val="595959"/>
                </a:solidFill>
                <a:latin typeface="Arial" charset="0"/>
              </a:rPr>
              <a:t>but </a:t>
            </a:r>
            <a:r>
              <a:rPr lang="en-US" dirty="0" smtClean="0">
                <a:solidFill>
                  <a:srgbClr val="595959"/>
                </a:solidFill>
                <a:latin typeface="Arial" charset="0"/>
              </a:rPr>
              <a:t>in care at RIP) </a:t>
            </a:r>
          </a:p>
          <a:p>
            <a:pPr fontAlgn="base"/>
            <a:r>
              <a:rPr lang="en-US" dirty="0" smtClean="0">
                <a:solidFill>
                  <a:srgbClr val="595959"/>
                </a:solidFill>
                <a:latin typeface="Arial" charset="0"/>
              </a:rPr>
              <a:t>29.1</a:t>
            </a:r>
            <a:r>
              <a:rPr lang="en-US" dirty="0">
                <a:solidFill>
                  <a:srgbClr val="595959"/>
                </a:solidFill>
                <a:latin typeface="Arial" charset="0"/>
              </a:rPr>
              <a:t>% </a:t>
            </a:r>
            <a:r>
              <a:rPr lang="en-US" dirty="0" smtClean="0">
                <a:solidFill>
                  <a:srgbClr val="595959"/>
                </a:solidFill>
                <a:latin typeface="Arial" charset="0"/>
              </a:rPr>
              <a:t> in </a:t>
            </a:r>
            <a:r>
              <a:rPr lang="en-US" dirty="0">
                <a:solidFill>
                  <a:srgbClr val="595959"/>
                </a:solidFill>
                <a:latin typeface="Arial" charset="0"/>
              </a:rPr>
              <a:t>care but </a:t>
            </a:r>
            <a:r>
              <a:rPr lang="en-US" dirty="0" smtClean="0">
                <a:solidFill>
                  <a:srgbClr val="595959"/>
                </a:solidFill>
                <a:latin typeface="Arial" charset="0"/>
              </a:rPr>
              <a:t>lost history</a:t>
            </a:r>
          </a:p>
          <a:p>
            <a:pPr fontAlgn="base"/>
            <a:r>
              <a:rPr lang="en-US" dirty="0" smtClean="0">
                <a:solidFill>
                  <a:srgbClr val="595959"/>
                </a:solidFill>
                <a:latin typeface="Arial" charset="0"/>
              </a:rPr>
              <a:t>11.7</a:t>
            </a:r>
            <a:r>
              <a:rPr lang="en-US" dirty="0">
                <a:solidFill>
                  <a:srgbClr val="595959"/>
                </a:solidFill>
                <a:latin typeface="Arial" charset="0"/>
              </a:rPr>
              <a:t>% </a:t>
            </a:r>
            <a:r>
              <a:rPr lang="en-US" dirty="0" smtClean="0">
                <a:solidFill>
                  <a:srgbClr val="595959"/>
                </a:solidFill>
                <a:latin typeface="Arial" charset="0"/>
              </a:rPr>
              <a:t>while late</a:t>
            </a:r>
          </a:p>
          <a:p>
            <a:pPr fontAlgn="base"/>
            <a:r>
              <a:rPr lang="en-US" dirty="0" smtClean="0">
                <a:solidFill>
                  <a:srgbClr val="595959"/>
                </a:solidFill>
                <a:latin typeface="Arial" charset="0"/>
              </a:rPr>
              <a:t>36.7</a:t>
            </a:r>
            <a:r>
              <a:rPr lang="en-US" dirty="0">
                <a:solidFill>
                  <a:srgbClr val="595959"/>
                </a:solidFill>
                <a:latin typeface="Arial" charset="0"/>
              </a:rPr>
              <a:t>%  </a:t>
            </a:r>
            <a:r>
              <a:rPr lang="en-US" dirty="0" smtClean="0">
                <a:solidFill>
                  <a:srgbClr val="595959"/>
                </a:solidFill>
                <a:latin typeface="Arial" charset="0"/>
              </a:rPr>
              <a:t>while lost</a:t>
            </a:r>
            <a:endParaRPr lang="en-GB" dirty="0"/>
          </a:p>
        </p:txBody>
      </p:sp>
      <p:sp>
        <p:nvSpPr>
          <p:cNvPr id="4" name="Rectangle 3"/>
          <p:cNvSpPr/>
          <p:nvPr/>
        </p:nvSpPr>
        <p:spPr>
          <a:xfrm>
            <a:off x="219635" y="0"/>
            <a:ext cx="4572000" cy="1200329"/>
          </a:xfrm>
          <a:prstGeom prst="rect">
            <a:avLst/>
          </a:prstGeom>
        </p:spPr>
        <p:txBody>
          <a:bodyPr>
            <a:spAutoFit/>
          </a:bodyPr>
          <a:lstStyle/>
          <a:p>
            <a:pPr fontAlgn="base"/>
            <a:r>
              <a:rPr lang="en-US" b="1" dirty="0">
                <a:solidFill>
                  <a:srgbClr val="595959"/>
                </a:solidFill>
                <a:latin typeface="Arial" charset="0"/>
              </a:rPr>
              <a:t>Among newly starting treatment deaths:</a:t>
            </a:r>
            <a:endParaRPr lang="en-US" dirty="0">
              <a:solidFill>
                <a:srgbClr val="595959"/>
              </a:solidFill>
              <a:latin typeface="Arial" charset="0"/>
            </a:endParaRPr>
          </a:p>
          <a:p>
            <a:pPr fontAlgn="base"/>
            <a:r>
              <a:rPr lang="en-US" dirty="0">
                <a:solidFill>
                  <a:srgbClr val="595959"/>
                </a:solidFill>
                <a:latin typeface="Arial" charset="0"/>
              </a:rPr>
              <a:t>50.3% no history of missed visits</a:t>
            </a:r>
          </a:p>
          <a:p>
            <a:pPr fontAlgn="base"/>
            <a:r>
              <a:rPr lang="en-US" dirty="0">
                <a:solidFill>
                  <a:srgbClr val="595959"/>
                </a:solidFill>
                <a:latin typeface="Arial" charset="0"/>
              </a:rPr>
              <a:t>14.0% </a:t>
            </a:r>
            <a:r>
              <a:rPr lang="en-US" dirty="0" smtClean="0">
                <a:solidFill>
                  <a:srgbClr val="595959"/>
                </a:solidFill>
                <a:latin typeface="Arial" charset="0"/>
              </a:rPr>
              <a:t>while </a:t>
            </a:r>
            <a:r>
              <a:rPr lang="en-US" dirty="0">
                <a:solidFill>
                  <a:srgbClr val="595959"/>
                </a:solidFill>
                <a:latin typeface="Arial" charset="0"/>
              </a:rPr>
              <a:t>late</a:t>
            </a:r>
          </a:p>
          <a:p>
            <a:pPr fontAlgn="base"/>
            <a:r>
              <a:rPr lang="en-US" dirty="0">
                <a:solidFill>
                  <a:srgbClr val="595959"/>
                </a:solidFill>
                <a:latin typeface="Arial" charset="0"/>
              </a:rPr>
              <a:t>31.7% while lost </a:t>
            </a:r>
          </a:p>
        </p:txBody>
      </p:sp>
    </p:spTree>
    <p:extLst>
      <p:ext uri="{BB962C8B-B14F-4D97-AF65-F5344CB8AC3E}">
        <p14:creationId xmlns:p14="http://schemas.microsoft.com/office/powerpoint/2010/main" val="3882203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621"/>
            <a:ext cx="7886700" cy="677598"/>
          </a:xfrm>
        </p:spPr>
        <p:txBody>
          <a:bodyPr>
            <a:normAutofit fontScale="90000"/>
          </a:bodyPr>
          <a:lstStyle/>
          <a:p>
            <a:pPr lvl="0"/>
            <a:r>
              <a:rPr lang="en-GB" b="1" dirty="0" smtClean="0">
                <a:solidFill>
                  <a:srgbClr val="FF0000"/>
                </a:solidFill>
              </a:rPr>
              <a:t>OUTLINE</a:t>
            </a:r>
            <a:endParaRPr lang="en-GB" dirty="0"/>
          </a:p>
        </p:txBody>
      </p:sp>
      <p:sp>
        <p:nvSpPr>
          <p:cNvPr id="3" name="Content Placeholder 2"/>
          <p:cNvSpPr>
            <a:spLocks noGrp="1"/>
          </p:cNvSpPr>
          <p:nvPr>
            <p:ph idx="1"/>
          </p:nvPr>
        </p:nvSpPr>
        <p:spPr>
          <a:xfrm>
            <a:off x="545523" y="1536700"/>
            <a:ext cx="7886700" cy="5018479"/>
          </a:xfrm>
        </p:spPr>
        <p:txBody>
          <a:bodyPr>
            <a:noAutofit/>
          </a:bodyPr>
          <a:lstStyle/>
          <a:p>
            <a:pPr marL="514350" indent="-514350">
              <a:buFont typeface="+mj-lt"/>
              <a:buAutoNum type="arabicPeriod"/>
            </a:pPr>
            <a:r>
              <a:rPr lang="en-GB" dirty="0" smtClean="0"/>
              <a:t>Trends </a:t>
            </a:r>
            <a:r>
              <a:rPr lang="en-GB" dirty="0"/>
              <a:t>in </a:t>
            </a:r>
            <a:r>
              <a:rPr lang="en-GB" dirty="0" smtClean="0"/>
              <a:t>mortality</a:t>
            </a:r>
          </a:p>
          <a:p>
            <a:pPr marL="514350" indent="-514350">
              <a:buFont typeface="+mj-lt"/>
              <a:buAutoNum type="arabicPeriod"/>
            </a:pPr>
            <a:r>
              <a:rPr lang="en-GB" dirty="0" smtClean="0"/>
              <a:t>Finding the RIPs among the LTFU </a:t>
            </a:r>
            <a:endParaRPr lang="en-GB" dirty="0"/>
          </a:p>
          <a:p>
            <a:pPr marL="514350" indent="-514350">
              <a:buFont typeface="+mj-lt"/>
              <a:buAutoNum type="arabicPeriod"/>
            </a:pPr>
            <a:r>
              <a:rPr lang="en-GB" dirty="0" smtClean="0"/>
              <a:t>Who is dying and why</a:t>
            </a:r>
          </a:p>
          <a:p>
            <a:pPr marL="514350" indent="-514350">
              <a:buFont typeface="+mj-lt"/>
              <a:buAutoNum type="arabicPeriod"/>
            </a:pPr>
            <a:r>
              <a:rPr lang="en-GB" dirty="0" smtClean="0"/>
              <a:t>Preventing senseless deaths</a:t>
            </a:r>
          </a:p>
          <a:p>
            <a:pPr marL="514350" indent="-514350">
              <a:buFont typeface="+mj-lt"/>
              <a:buAutoNum type="arabicPeriod"/>
            </a:pPr>
            <a:r>
              <a:rPr lang="en-GB" dirty="0" smtClean="0"/>
              <a:t>Why </a:t>
            </a:r>
            <a:r>
              <a:rPr lang="en-GB" dirty="0"/>
              <a:t>corrected mortality rates matter</a:t>
            </a:r>
          </a:p>
          <a:p>
            <a:endParaRPr lang="en-GB" dirty="0" smtClean="0"/>
          </a:p>
          <a:p>
            <a:endParaRPr lang="en-GB" dirty="0" smtClean="0"/>
          </a:p>
          <a:p>
            <a:pPr lvl="1"/>
            <a:endParaRPr lang="en-GB" dirty="0" smtClean="0"/>
          </a:p>
          <a:p>
            <a:endParaRPr lang="en-GB" dirty="0"/>
          </a:p>
          <a:p>
            <a:endParaRPr lang="en-GB" dirty="0" smtClean="0"/>
          </a:p>
        </p:txBody>
      </p:sp>
      <p:sp>
        <p:nvSpPr>
          <p:cNvPr id="4" name="Slide Number Placeholder 3"/>
          <p:cNvSpPr>
            <a:spLocks noGrp="1"/>
          </p:cNvSpPr>
          <p:nvPr>
            <p:ph type="sldNum" sz="quarter" idx="12"/>
          </p:nvPr>
        </p:nvSpPr>
        <p:spPr/>
        <p:txBody>
          <a:bodyPr/>
          <a:lstStyle/>
          <a:p>
            <a:fld id="{32C06E81-A944-274A-846E-05FC98FE5E84}" type="slidenum">
              <a:rPr lang="en-US" smtClean="0"/>
              <a:t>2</a:t>
            </a:fld>
            <a:endParaRPr lang="en-US"/>
          </a:p>
        </p:txBody>
      </p:sp>
    </p:spTree>
    <p:extLst>
      <p:ext uri="{BB962C8B-B14F-4D97-AF65-F5344CB8AC3E}">
        <p14:creationId xmlns:p14="http://schemas.microsoft.com/office/powerpoint/2010/main" val="1512765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b="1" dirty="0" smtClean="0">
                <a:solidFill>
                  <a:srgbClr val="FF0000"/>
                </a:solidFill>
              </a:rPr>
              <a:t>4. Preventing senseless deaths</a:t>
            </a:r>
            <a:endParaRPr lang="en-GB" b="1" dirty="0">
              <a:solidFill>
                <a:srgbClr val="FF0000"/>
              </a:solidFill>
            </a:endParaRPr>
          </a:p>
        </p:txBody>
      </p:sp>
      <p:sp>
        <p:nvSpPr>
          <p:cNvPr id="6" name="Text Placeholder 5"/>
          <p:cNvSpPr>
            <a:spLocks noGrp="1"/>
          </p:cNvSpPr>
          <p:nvPr>
            <p:ph type="body" idx="1"/>
          </p:nvPr>
        </p:nvSpPr>
        <p:spPr/>
        <p:txBody>
          <a:bodyPr>
            <a:normAutofit/>
          </a:bodyPr>
          <a:lstStyle/>
          <a:p>
            <a:pPr lvl="1"/>
            <a:endParaRPr lang="en-GB" b="1" dirty="0"/>
          </a:p>
        </p:txBody>
      </p:sp>
      <p:sp>
        <p:nvSpPr>
          <p:cNvPr id="4" name="Slide Number Placeholder 3"/>
          <p:cNvSpPr>
            <a:spLocks noGrp="1"/>
          </p:cNvSpPr>
          <p:nvPr>
            <p:ph type="sldNum" sz="quarter" idx="12"/>
          </p:nvPr>
        </p:nvSpPr>
        <p:spPr/>
        <p:txBody>
          <a:bodyPr/>
          <a:lstStyle/>
          <a:p>
            <a:fld id="{32C06E81-A944-274A-846E-05FC98FE5E84}" type="slidenum">
              <a:rPr lang="en-US" smtClean="0"/>
              <a:t>20</a:t>
            </a:fld>
            <a:endParaRPr lang="en-US"/>
          </a:p>
        </p:txBody>
      </p:sp>
    </p:spTree>
    <p:extLst>
      <p:ext uri="{BB962C8B-B14F-4D97-AF65-F5344CB8AC3E}">
        <p14:creationId xmlns:p14="http://schemas.microsoft.com/office/powerpoint/2010/main" val="1220224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835027"/>
            <a:ext cx="7886700" cy="371474"/>
          </a:xfrm>
        </p:spPr>
        <p:txBody>
          <a:bodyPr>
            <a:normAutofit fontScale="90000"/>
          </a:bodyPr>
          <a:lstStyle/>
          <a:p>
            <a:r>
              <a:rPr lang="en-GB" dirty="0" smtClean="0">
                <a:solidFill>
                  <a:srgbClr val="FF0000"/>
                </a:solidFill>
              </a:rPr>
              <a:t>Lessons</a:t>
            </a:r>
            <a:endParaRPr lang="en-GB" dirty="0">
              <a:solidFill>
                <a:srgbClr val="FF0000"/>
              </a:solidFill>
            </a:endParaRPr>
          </a:p>
        </p:txBody>
      </p:sp>
      <p:sp>
        <p:nvSpPr>
          <p:cNvPr id="6" name="Content Placeholder 5"/>
          <p:cNvSpPr>
            <a:spLocks noGrp="1"/>
          </p:cNvSpPr>
          <p:nvPr>
            <p:ph idx="1"/>
          </p:nvPr>
        </p:nvSpPr>
        <p:spPr>
          <a:xfrm>
            <a:off x="628650" y="1841499"/>
            <a:ext cx="7886700" cy="4335463"/>
          </a:xfrm>
        </p:spPr>
        <p:txBody>
          <a:bodyPr>
            <a:noAutofit/>
          </a:bodyPr>
          <a:lstStyle/>
          <a:p>
            <a:r>
              <a:rPr lang="en-US" sz="2000" dirty="0" smtClean="0"/>
              <a:t>Associated with mortality </a:t>
            </a:r>
          </a:p>
          <a:p>
            <a:pPr lvl="1"/>
            <a:r>
              <a:rPr lang="en-US" sz="1600" dirty="0" smtClean="0"/>
              <a:t>Male gender</a:t>
            </a:r>
          </a:p>
          <a:p>
            <a:pPr lvl="1"/>
            <a:r>
              <a:rPr lang="en-US" sz="1600" dirty="0" smtClean="0"/>
              <a:t>Low CD4 count at initiation</a:t>
            </a:r>
          </a:p>
          <a:p>
            <a:pPr lvl="1"/>
            <a:r>
              <a:rPr lang="en-US" sz="1600" dirty="0" smtClean="0"/>
              <a:t>Advanced disease </a:t>
            </a:r>
          </a:p>
          <a:p>
            <a:pPr lvl="1"/>
            <a:r>
              <a:rPr lang="en-US" sz="1600" dirty="0" smtClean="0"/>
              <a:t>Shorter time on ART</a:t>
            </a:r>
          </a:p>
          <a:p>
            <a:pPr lvl="1"/>
            <a:r>
              <a:rPr lang="en-US" sz="1600" dirty="0" smtClean="0"/>
              <a:t>Stopping ART (even with </a:t>
            </a:r>
            <a:r>
              <a:rPr lang="en-US" sz="1600" dirty="0"/>
              <a:t>less advanced disease and longer </a:t>
            </a:r>
            <a:r>
              <a:rPr lang="en-US" sz="1600" dirty="0" smtClean="0"/>
              <a:t>ART)</a:t>
            </a:r>
          </a:p>
          <a:p>
            <a:r>
              <a:rPr lang="en-US" sz="2000" dirty="0" smtClean="0"/>
              <a:t>What’s needed</a:t>
            </a:r>
          </a:p>
          <a:p>
            <a:pPr lvl="1"/>
            <a:r>
              <a:rPr lang="en-US" sz="1600" dirty="0"/>
              <a:t>INTENSIVE </a:t>
            </a:r>
            <a:r>
              <a:rPr lang="en-US" sz="1600" dirty="0" smtClean="0"/>
              <a:t>CASE FINDING</a:t>
            </a:r>
            <a:endParaRPr lang="en-US" sz="1600" dirty="0"/>
          </a:p>
          <a:p>
            <a:pPr lvl="1"/>
            <a:r>
              <a:rPr lang="en-US" sz="1600" dirty="0" smtClean="0"/>
              <a:t>Outreach and early HIV diagnosis </a:t>
            </a:r>
          </a:p>
          <a:p>
            <a:pPr lvl="1"/>
            <a:r>
              <a:rPr lang="en-US" sz="1600" dirty="0" smtClean="0"/>
              <a:t>Better and rapid linkage to ART</a:t>
            </a:r>
          </a:p>
          <a:p>
            <a:pPr lvl="1"/>
            <a:r>
              <a:rPr lang="en-US" sz="1600" dirty="0" smtClean="0"/>
              <a:t>Men into early ART initiation</a:t>
            </a:r>
          </a:p>
          <a:p>
            <a:pPr lvl="1"/>
            <a:r>
              <a:rPr lang="en-US" sz="1600" dirty="0" smtClean="0"/>
              <a:t>Advanced HIV package of </a:t>
            </a:r>
            <a:r>
              <a:rPr lang="en-US" sz="1600" dirty="0" smtClean="0"/>
              <a:t>care</a:t>
            </a:r>
          </a:p>
          <a:p>
            <a:pPr lvl="1"/>
            <a:r>
              <a:rPr lang="en-US" sz="1600" dirty="0" smtClean="0"/>
              <a:t>Better adherence support</a:t>
            </a:r>
          </a:p>
          <a:p>
            <a:pPr lvl="1"/>
            <a:r>
              <a:rPr lang="en-US" sz="1600" dirty="0" smtClean="0"/>
              <a:t>POC tools </a:t>
            </a:r>
            <a:endParaRPr lang="en-US" sz="1600" dirty="0" smtClean="0"/>
          </a:p>
          <a:p>
            <a:pPr lvl="1"/>
            <a:r>
              <a:rPr lang="en-US" sz="1600" dirty="0" smtClean="0"/>
              <a:t>INTENSIVE ACTIVE </a:t>
            </a:r>
            <a:r>
              <a:rPr lang="en-US" sz="1600" dirty="0"/>
              <a:t>TRACING</a:t>
            </a:r>
          </a:p>
          <a:p>
            <a:pPr lvl="1"/>
            <a:r>
              <a:rPr lang="en-US" sz="1600" dirty="0" smtClean="0"/>
              <a:t>Welcome back to care</a:t>
            </a:r>
            <a:r>
              <a:rPr lang="mr-IN" sz="1600" dirty="0" smtClean="0"/>
              <a:t>…</a:t>
            </a:r>
            <a:endParaRPr lang="en-US" sz="1600" dirty="0" smtClean="0"/>
          </a:p>
          <a:p>
            <a:pPr fontAlgn="base"/>
            <a:endParaRPr lang="en-US" sz="2000" dirty="0"/>
          </a:p>
          <a:p>
            <a:pPr lvl="0" fontAlgn="base"/>
            <a:endParaRPr lang="en-US" sz="2000" dirty="0"/>
          </a:p>
          <a:p>
            <a:endParaRPr lang="en-GB" sz="2000" dirty="0"/>
          </a:p>
        </p:txBody>
      </p:sp>
      <p:sp>
        <p:nvSpPr>
          <p:cNvPr id="4" name="Slide Number Placeholder 3"/>
          <p:cNvSpPr>
            <a:spLocks noGrp="1"/>
          </p:cNvSpPr>
          <p:nvPr>
            <p:ph type="sldNum" sz="quarter" idx="12"/>
          </p:nvPr>
        </p:nvSpPr>
        <p:spPr/>
        <p:txBody>
          <a:bodyPr/>
          <a:lstStyle/>
          <a:p>
            <a:fld id="{32C06E81-A944-274A-846E-05FC98FE5E84}" type="slidenum">
              <a:rPr lang="en-US" smtClean="0"/>
              <a:t>21</a:t>
            </a:fld>
            <a:endParaRPr lang="en-US"/>
          </a:p>
        </p:txBody>
      </p:sp>
    </p:spTree>
    <p:extLst>
      <p:ext uri="{BB962C8B-B14F-4D97-AF65-F5344CB8AC3E}">
        <p14:creationId xmlns:p14="http://schemas.microsoft.com/office/powerpoint/2010/main" val="39922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TB FAIL</a:t>
            </a:r>
            <a:endParaRPr lang="en-GB" dirty="0">
              <a:solidFill>
                <a:srgbClr val="FF0000"/>
              </a:solidFill>
            </a:endParaRPr>
          </a:p>
        </p:txBody>
      </p:sp>
      <p:sp>
        <p:nvSpPr>
          <p:cNvPr id="3" name="Content Placeholder 2"/>
          <p:cNvSpPr>
            <a:spLocks noGrp="1"/>
          </p:cNvSpPr>
          <p:nvPr>
            <p:ph idx="1"/>
          </p:nvPr>
        </p:nvSpPr>
        <p:spPr/>
        <p:txBody>
          <a:bodyPr>
            <a:normAutofit fontScale="92500" lnSpcReduction="20000"/>
          </a:bodyPr>
          <a:lstStyle/>
          <a:p>
            <a:r>
              <a:rPr lang="en-US" dirty="0"/>
              <a:t>Between 2000 and 2016, </a:t>
            </a:r>
            <a:r>
              <a:rPr lang="en-US" dirty="0" smtClean="0"/>
              <a:t> “</a:t>
            </a:r>
            <a:r>
              <a:rPr lang="en-US" b="1" dirty="0" smtClean="0"/>
              <a:t>Among </a:t>
            </a:r>
            <a:r>
              <a:rPr lang="en-US" b="1" dirty="0"/>
              <a:t>HIV-positive people, TB treatment supported by ART averted an additional 9 million deaths</a:t>
            </a:r>
            <a:r>
              <a:rPr lang="en-US" dirty="0" smtClean="0"/>
              <a:t>.” (Source WHO Global TB report)	</a:t>
            </a:r>
          </a:p>
          <a:p>
            <a:r>
              <a:rPr lang="en-US" dirty="0" smtClean="0"/>
              <a:t>In 2017 3 out </a:t>
            </a:r>
            <a:r>
              <a:rPr lang="en-US" dirty="0"/>
              <a:t>of </a:t>
            </a:r>
            <a:r>
              <a:rPr lang="en-US" dirty="0" smtClean="0"/>
              <a:t>5 people </a:t>
            </a:r>
            <a:r>
              <a:rPr lang="en-US" dirty="0"/>
              <a:t>starting HIV treatment </a:t>
            </a:r>
            <a:r>
              <a:rPr lang="en-US" dirty="0" smtClean="0"/>
              <a:t>are not </a:t>
            </a:r>
            <a:r>
              <a:rPr lang="en-US" dirty="0"/>
              <a:t>screened, tested or treated for </a:t>
            </a:r>
            <a:r>
              <a:rPr lang="en-US" dirty="0" smtClean="0"/>
              <a:t>TB (UNAIDS </a:t>
            </a:r>
            <a:r>
              <a:rPr lang="en-US" dirty="0"/>
              <a:t>Miles to Go)</a:t>
            </a:r>
          </a:p>
          <a:p>
            <a:r>
              <a:rPr lang="en-US" dirty="0" smtClean="0"/>
              <a:t>Globally</a:t>
            </a:r>
            <a:r>
              <a:rPr lang="en-US" dirty="0"/>
              <a:t>, just 42% of people newly registered </a:t>
            </a:r>
            <a:r>
              <a:rPr lang="en-US" dirty="0" smtClean="0"/>
              <a:t>in HIV </a:t>
            </a:r>
            <a:r>
              <a:rPr lang="en-US" dirty="0"/>
              <a:t>care were receiving tuberculosis preventive therapy.</a:t>
            </a:r>
          </a:p>
          <a:p>
            <a:r>
              <a:rPr lang="en-US" dirty="0"/>
              <a:t>Among the 124 countries that reported data to </a:t>
            </a:r>
            <a:r>
              <a:rPr lang="en-US" dirty="0" smtClean="0"/>
              <a:t>UNAIDS in </a:t>
            </a:r>
            <a:r>
              <a:rPr lang="en-US" dirty="0"/>
              <a:t>2016, only 39% of the estimated number of </a:t>
            </a:r>
            <a:r>
              <a:rPr lang="en-US" dirty="0" smtClean="0"/>
              <a:t>people living </a:t>
            </a:r>
            <a:r>
              <a:rPr lang="en-US" dirty="0"/>
              <a:t>with HIV who had incident tuberculosis </a:t>
            </a:r>
            <a:r>
              <a:rPr lang="en-US" dirty="0" smtClean="0"/>
              <a:t>received treatment </a:t>
            </a:r>
            <a:r>
              <a:rPr lang="en-US" dirty="0"/>
              <a:t>for both HIV and </a:t>
            </a:r>
            <a:r>
              <a:rPr lang="en-US" dirty="0" smtClean="0"/>
              <a:t>tuberculosis</a:t>
            </a:r>
            <a:r>
              <a:rPr lang="en-US" dirty="0"/>
              <a:t/>
            </a:r>
            <a:br>
              <a:rPr lang="en-US" dirty="0"/>
            </a:br>
            <a:endParaRPr lang="en-GB" dirty="0"/>
          </a:p>
        </p:txBody>
      </p:sp>
      <p:sp>
        <p:nvSpPr>
          <p:cNvPr id="4" name="Slide Number Placeholder 3"/>
          <p:cNvSpPr>
            <a:spLocks noGrp="1"/>
          </p:cNvSpPr>
          <p:nvPr>
            <p:ph type="sldNum" sz="quarter" idx="12"/>
          </p:nvPr>
        </p:nvSpPr>
        <p:spPr/>
        <p:txBody>
          <a:bodyPr/>
          <a:lstStyle/>
          <a:p>
            <a:fld id="{32C06E81-A944-274A-846E-05FC98FE5E84}" type="slidenum">
              <a:rPr lang="en-US" smtClean="0"/>
              <a:t>22</a:t>
            </a:fld>
            <a:endParaRPr lang="en-US"/>
          </a:p>
        </p:txBody>
      </p:sp>
    </p:spTree>
    <p:extLst>
      <p:ext uri="{BB962C8B-B14F-4D97-AF65-F5344CB8AC3E}">
        <p14:creationId xmlns:p14="http://schemas.microsoft.com/office/powerpoint/2010/main" val="4261441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90626"/>
            <a:ext cx="7886700" cy="1325563"/>
          </a:xfrm>
        </p:spPr>
        <p:txBody>
          <a:bodyPr>
            <a:noAutofit/>
          </a:bodyPr>
          <a:lstStyle/>
          <a:p>
            <a:r>
              <a:rPr lang="en-GB" sz="3200" dirty="0" smtClean="0"/>
              <a:t>Non-negotiable package of OI/advanced HIV care at </a:t>
            </a:r>
            <a:r>
              <a:rPr lang="en-GB" sz="3200" b="1" dirty="0" smtClean="0"/>
              <a:t>PHC and inpatient facilities</a:t>
            </a:r>
            <a:br>
              <a:rPr lang="en-GB" sz="3200" b="1" dirty="0" smtClean="0"/>
            </a:br>
            <a:r>
              <a:rPr lang="en-GB" sz="3200" dirty="0"/>
              <a:t>to</a:t>
            </a:r>
            <a:r>
              <a:rPr lang="en-GB" sz="3200" b="1" dirty="0"/>
              <a:t> </a:t>
            </a:r>
            <a:r>
              <a:rPr lang="en-GB" sz="3200" b="1" dirty="0" smtClean="0"/>
              <a:t>test/treat/prevent</a:t>
            </a:r>
            <a:br>
              <a:rPr lang="en-GB" sz="3200" b="1" dirty="0" smtClean="0"/>
            </a:br>
            <a:r>
              <a:rPr lang="en-GB" sz="2400" b="1" dirty="0" smtClean="0">
                <a:solidFill>
                  <a:srgbClr val="FF0000"/>
                </a:solidFill>
                <a:sym typeface="Wingdings"/>
              </a:rPr>
              <a:t> </a:t>
            </a:r>
            <a:r>
              <a:rPr lang="en-GB" sz="2400" dirty="0" smtClean="0">
                <a:solidFill>
                  <a:srgbClr val="FF0000"/>
                </a:solidFill>
              </a:rPr>
              <a:t>tuberculosis</a:t>
            </a:r>
            <a:br>
              <a:rPr lang="en-GB" sz="2400" dirty="0" smtClean="0">
                <a:solidFill>
                  <a:srgbClr val="FF0000"/>
                </a:solidFill>
              </a:rPr>
            </a:br>
            <a:r>
              <a:rPr lang="en-GB" sz="2400" b="1" dirty="0" smtClean="0">
                <a:solidFill>
                  <a:srgbClr val="FF0000"/>
                </a:solidFill>
                <a:sym typeface="Wingdings"/>
              </a:rPr>
              <a:t> </a:t>
            </a:r>
            <a:r>
              <a:rPr lang="en-GB" sz="2400" dirty="0" smtClean="0">
                <a:solidFill>
                  <a:srgbClr val="FF0000"/>
                </a:solidFill>
              </a:rPr>
              <a:t>severe </a:t>
            </a:r>
            <a:r>
              <a:rPr lang="en-GB" sz="2400" dirty="0">
                <a:solidFill>
                  <a:srgbClr val="FF0000"/>
                </a:solidFill>
              </a:rPr>
              <a:t>bacterial </a:t>
            </a:r>
            <a:r>
              <a:rPr lang="en-GB" sz="2400" dirty="0" smtClean="0">
                <a:solidFill>
                  <a:srgbClr val="FF0000"/>
                </a:solidFill>
              </a:rPr>
              <a:t>infections (SBI) </a:t>
            </a:r>
            <a:br>
              <a:rPr lang="en-GB" sz="2400" dirty="0" smtClean="0">
                <a:solidFill>
                  <a:srgbClr val="FF0000"/>
                </a:solidFill>
              </a:rPr>
            </a:br>
            <a:r>
              <a:rPr lang="en-GB" sz="2400" b="1" dirty="0" smtClean="0">
                <a:solidFill>
                  <a:srgbClr val="FF0000"/>
                </a:solidFill>
                <a:sym typeface="Wingdings"/>
              </a:rPr>
              <a:t> </a:t>
            </a:r>
            <a:r>
              <a:rPr lang="en-GB" sz="2400" dirty="0" err="1" smtClean="0">
                <a:solidFill>
                  <a:srgbClr val="FF0000"/>
                </a:solidFill>
              </a:rPr>
              <a:t>cryptococcal</a:t>
            </a:r>
            <a:r>
              <a:rPr lang="en-GB" sz="2400" dirty="0" smtClean="0">
                <a:solidFill>
                  <a:srgbClr val="FF0000"/>
                </a:solidFill>
              </a:rPr>
              <a:t> meningitis</a:t>
            </a:r>
            <a:r>
              <a:rPr lang="en-GB" sz="2400" dirty="0">
                <a:solidFill>
                  <a:srgbClr val="FF0000"/>
                </a:solidFill>
              </a:rPr>
              <a:t/>
            </a:r>
            <a:br>
              <a:rPr lang="en-GB" sz="2400" dirty="0">
                <a:solidFill>
                  <a:srgbClr val="FF0000"/>
                </a:solidFill>
              </a:rPr>
            </a:br>
            <a:r>
              <a:rPr lang="en-GB" sz="2400" b="1" dirty="0" smtClean="0">
                <a:solidFill>
                  <a:srgbClr val="FF0000"/>
                </a:solidFill>
                <a:sym typeface="Wingdings"/>
              </a:rPr>
              <a:t> </a:t>
            </a:r>
            <a:r>
              <a:rPr lang="en-GB" sz="2400" dirty="0" smtClean="0">
                <a:solidFill>
                  <a:srgbClr val="FF0000"/>
                </a:solidFill>
              </a:rPr>
              <a:t>toxoplasmosis</a:t>
            </a:r>
            <a:r>
              <a:rPr lang="en-GB" sz="2400" dirty="0">
                <a:solidFill>
                  <a:srgbClr val="FF0000"/>
                </a:solidFill>
              </a:rPr>
              <a:t/>
            </a:r>
            <a:br>
              <a:rPr lang="en-GB" sz="2400" dirty="0">
                <a:solidFill>
                  <a:srgbClr val="FF0000"/>
                </a:solidFill>
              </a:rPr>
            </a:br>
            <a:r>
              <a:rPr lang="en-GB" sz="2400" b="1" dirty="0" smtClean="0">
                <a:solidFill>
                  <a:srgbClr val="FF0000"/>
                </a:solidFill>
                <a:sym typeface="Wingdings"/>
              </a:rPr>
              <a:t> </a:t>
            </a:r>
            <a:r>
              <a:rPr lang="en-GB" sz="2400" dirty="0" smtClean="0">
                <a:solidFill>
                  <a:srgbClr val="FF0000"/>
                </a:solidFill>
              </a:rPr>
              <a:t>Pneumocystis </a:t>
            </a:r>
            <a:r>
              <a:rPr lang="en-GB" sz="2400" dirty="0" err="1">
                <a:solidFill>
                  <a:srgbClr val="FF0000"/>
                </a:solidFill>
              </a:rPr>
              <a:t>jirovecii</a:t>
            </a:r>
            <a:r>
              <a:rPr lang="en-GB" sz="2400" dirty="0">
                <a:solidFill>
                  <a:srgbClr val="FF0000"/>
                </a:solidFill>
              </a:rPr>
              <a:t> </a:t>
            </a:r>
            <a:r>
              <a:rPr lang="en-GB" sz="2400" dirty="0" smtClean="0">
                <a:solidFill>
                  <a:srgbClr val="FF0000"/>
                </a:solidFill>
              </a:rPr>
              <a:t>pneumonia  (</a:t>
            </a:r>
            <a:r>
              <a:rPr lang="en-GB" sz="2400" dirty="0">
                <a:solidFill>
                  <a:srgbClr val="FF0000"/>
                </a:solidFill>
              </a:rPr>
              <a:t>PCP</a:t>
            </a:r>
            <a:r>
              <a:rPr lang="en-GB" sz="2400" dirty="0" smtClean="0">
                <a:solidFill>
                  <a:srgbClr val="FF0000"/>
                </a:solidFill>
              </a:rPr>
              <a:t>)</a:t>
            </a:r>
            <a:endParaRPr lang="en-GB" sz="2400" dirty="0">
              <a:solidFill>
                <a:srgbClr val="FF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39006870"/>
              </p:ext>
            </p:extLst>
          </p:nvPr>
        </p:nvGraphicFramePr>
        <p:xfrm>
          <a:off x="872456" y="3486384"/>
          <a:ext cx="7734649" cy="3139440"/>
        </p:xfrm>
        <a:graphic>
          <a:graphicData uri="http://schemas.openxmlformats.org/drawingml/2006/table">
            <a:tbl>
              <a:tblPr bandRow="1">
                <a:tableStyleId>{16D9F66E-5EB9-4882-86FB-DCBF35E3C3E4}</a:tableStyleId>
              </a:tblPr>
              <a:tblGrid>
                <a:gridCol w="1181313"/>
                <a:gridCol w="6553336"/>
              </a:tblGrid>
              <a:tr h="370840">
                <a:tc>
                  <a:txBody>
                    <a:bodyPr/>
                    <a:lstStyle/>
                    <a:p>
                      <a:r>
                        <a:rPr lang="en-GB" dirty="0" smtClean="0"/>
                        <a:t>Diagnostic</a:t>
                      </a:r>
                      <a:endParaRPr lang="en-GB" dirty="0"/>
                    </a:p>
                  </a:txBody>
                  <a:tcPr/>
                </a:tc>
                <a:tc>
                  <a:txBody>
                    <a:bodyPr/>
                    <a:lstStyle/>
                    <a:p>
                      <a:r>
                        <a:rPr lang="en-GB" dirty="0" smtClean="0"/>
                        <a:t>CD4</a:t>
                      </a:r>
                      <a:endParaRPr lang="en-GB" dirty="0"/>
                    </a:p>
                  </a:txBody>
                  <a:tcPr/>
                </a:tc>
              </a:tr>
              <a:tr h="370840">
                <a:tc>
                  <a:txBody>
                    <a:bodyPr/>
                    <a:lstStyle/>
                    <a:p>
                      <a:endParaRPr lang="en-GB" dirty="0"/>
                    </a:p>
                  </a:txBody>
                  <a:tcPr/>
                </a:tc>
                <a:tc>
                  <a:txBody>
                    <a:bodyPr/>
                    <a:lstStyle/>
                    <a:p>
                      <a:r>
                        <a:rPr lang="en-GB" dirty="0" smtClean="0"/>
                        <a:t>Sputum </a:t>
                      </a:r>
                      <a:r>
                        <a:rPr lang="en-GB" dirty="0" err="1" smtClean="0"/>
                        <a:t>Xpert</a:t>
                      </a:r>
                      <a:r>
                        <a:rPr lang="en-GB" dirty="0" smtClean="0"/>
                        <a:t> MTB/RIF</a:t>
                      </a:r>
                      <a:endParaRPr lang="en-GB" dirty="0"/>
                    </a:p>
                  </a:txBody>
                  <a:tcPr/>
                </a:tc>
              </a:tr>
              <a:tr h="370840">
                <a:tc>
                  <a:txBody>
                    <a:bodyPr/>
                    <a:lstStyle/>
                    <a:p>
                      <a:endParaRPr lang="en-GB" dirty="0"/>
                    </a:p>
                  </a:txBody>
                  <a:tcPr/>
                </a:tc>
                <a:tc>
                  <a:txBody>
                    <a:bodyPr/>
                    <a:lstStyle/>
                    <a:p>
                      <a:r>
                        <a:rPr lang="en-GB" dirty="0" smtClean="0"/>
                        <a:t>Urine TB-LAM</a:t>
                      </a:r>
                      <a:endParaRPr lang="en-GB" dirty="0"/>
                    </a:p>
                  </a:txBody>
                  <a:tcPr/>
                </a:tc>
              </a:tr>
              <a:tr h="370840">
                <a:tc>
                  <a:txBody>
                    <a:bodyPr/>
                    <a:lstStyle/>
                    <a:p>
                      <a:endParaRPr lang="en-GB" dirty="0"/>
                    </a:p>
                  </a:txBody>
                  <a:tcPr/>
                </a:tc>
                <a:tc>
                  <a:txBody>
                    <a:bodyPr/>
                    <a:lstStyle/>
                    <a:p>
                      <a:r>
                        <a:rPr lang="en-GB" dirty="0" err="1" smtClean="0"/>
                        <a:t>Cryptococcal</a:t>
                      </a:r>
                      <a:r>
                        <a:rPr lang="en-GB" dirty="0" smtClean="0"/>
                        <a:t> antigen screening (</a:t>
                      </a:r>
                      <a:r>
                        <a:rPr lang="en-GB" dirty="0" err="1" smtClean="0"/>
                        <a:t>CrAg</a:t>
                      </a:r>
                      <a:r>
                        <a:rPr lang="en-GB" dirty="0" smtClean="0"/>
                        <a:t>)</a:t>
                      </a:r>
                      <a:endParaRPr lang="en-GB" dirty="0"/>
                    </a:p>
                  </a:txBody>
                  <a:tcPr/>
                </a:tc>
              </a:tr>
              <a:tr h="370840">
                <a:tc>
                  <a:txBody>
                    <a:bodyPr/>
                    <a:lstStyle/>
                    <a:p>
                      <a:r>
                        <a:rPr lang="en-GB" dirty="0" smtClean="0"/>
                        <a:t>Preventive</a:t>
                      </a:r>
                      <a:endParaRPr lang="en-GB" dirty="0"/>
                    </a:p>
                  </a:txBody>
                  <a:tcPr/>
                </a:tc>
                <a:tc>
                  <a:txBody>
                    <a:bodyPr/>
                    <a:lstStyle/>
                    <a:p>
                      <a:r>
                        <a:rPr lang="en-GB" dirty="0" err="1" smtClean="0"/>
                        <a:t>Cotrimoxazole</a:t>
                      </a:r>
                      <a:endParaRPr lang="en-GB" dirty="0"/>
                    </a:p>
                  </a:txBody>
                  <a:tcPr/>
                </a:tc>
              </a:tr>
              <a:tr h="370840">
                <a:tc>
                  <a:txBody>
                    <a:bodyPr/>
                    <a:lstStyle/>
                    <a:p>
                      <a:endParaRPr lang="en-GB" dirty="0"/>
                    </a:p>
                  </a:txBody>
                  <a:tcPr/>
                </a:tc>
                <a:tc>
                  <a:txBody>
                    <a:bodyPr/>
                    <a:lstStyle/>
                    <a:p>
                      <a:r>
                        <a:rPr lang="en-GB" dirty="0" smtClean="0"/>
                        <a:t>TB prophylaxis</a:t>
                      </a:r>
                    </a:p>
                    <a:p>
                      <a:pPr marL="0" indent="0">
                        <a:buFont typeface="Arial" charset="0"/>
                        <a:buNone/>
                      </a:pPr>
                      <a:r>
                        <a:rPr lang="en-US" sz="1800" dirty="0" smtClean="0"/>
                        <a:t>- CTX, isoniazid, &amp; pyridoxine in FDC</a:t>
                      </a:r>
                    </a:p>
                    <a:p>
                      <a:pPr marL="0" indent="0">
                        <a:buFont typeface="Arial" charset="0"/>
                        <a:buNone/>
                      </a:pPr>
                      <a:r>
                        <a:rPr lang="en-US" sz="1800" dirty="0" smtClean="0"/>
                        <a:t>-3HP (3 months</a:t>
                      </a:r>
                      <a:r>
                        <a:rPr lang="en-US" sz="1800" baseline="0" dirty="0" smtClean="0"/>
                        <a:t> of weekly </a:t>
                      </a:r>
                      <a:r>
                        <a:rPr lang="en-US" sz="1800" dirty="0" smtClean="0"/>
                        <a:t>INH</a:t>
                      </a:r>
                      <a:r>
                        <a:rPr lang="en-US" sz="1800" baseline="0" dirty="0" smtClean="0"/>
                        <a:t> + </a:t>
                      </a:r>
                      <a:r>
                        <a:rPr lang="en-US" sz="1800" baseline="0" dirty="0" err="1" smtClean="0"/>
                        <a:t>rifapentine</a:t>
                      </a:r>
                      <a:r>
                        <a:rPr lang="en-US" sz="1800" baseline="0" dirty="0" smtClean="0"/>
                        <a:t>)</a:t>
                      </a:r>
                      <a:endParaRPr lang="en-GB" dirty="0" smtClean="0"/>
                    </a:p>
                  </a:txBody>
                  <a:tcPr/>
                </a:tc>
              </a:tr>
              <a:tr h="370840">
                <a:tc>
                  <a:txBody>
                    <a:bodyPr/>
                    <a:lstStyle/>
                    <a:p>
                      <a:endParaRPr lang="en-GB" dirty="0"/>
                    </a:p>
                  </a:txBody>
                  <a:tcPr/>
                </a:tc>
                <a:tc>
                  <a:txBody>
                    <a:bodyPr/>
                    <a:lstStyle/>
                    <a:p>
                      <a:r>
                        <a:rPr lang="en-GB" dirty="0" smtClean="0"/>
                        <a:t>Antifungal </a:t>
                      </a:r>
                      <a:r>
                        <a:rPr lang="en-GB" dirty="0" err="1" smtClean="0"/>
                        <a:t>preemptive</a:t>
                      </a:r>
                      <a:r>
                        <a:rPr lang="en-GB" dirty="0" smtClean="0"/>
                        <a:t> therapy</a:t>
                      </a:r>
                      <a:r>
                        <a:rPr lang="en-GB" baseline="0" dirty="0" smtClean="0"/>
                        <a:t> for </a:t>
                      </a:r>
                      <a:r>
                        <a:rPr lang="en-GB" baseline="0" dirty="0" err="1" smtClean="0"/>
                        <a:t>CrAg</a:t>
                      </a:r>
                      <a:r>
                        <a:rPr lang="en-GB" baseline="0" dirty="0" smtClean="0"/>
                        <a:t> </a:t>
                      </a:r>
                      <a:r>
                        <a:rPr lang="en-GB" dirty="0" smtClean="0"/>
                        <a:t>positive)</a:t>
                      </a:r>
                      <a:endParaRPr lang="en-GB" dirty="0"/>
                    </a:p>
                  </a:txBody>
                  <a:tcPr/>
                </a:tc>
              </a:tr>
            </a:tbl>
          </a:graphicData>
        </a:graphic>
      </p:graphicFrame>
      <p:sp>
        <p:nvSpPr>
          <p:cNvPr id="4" name="Slide Number Placeholder 3"/>
          <p:cNvSpPr>
            <a:spLocks noGrp="1"/>
          </p:cNvSpPr>
          <p:nvPr>
            <p:ph type="sldNum" sz="quarter" idx="12"/>
          </p:nvPr>
        </p:nvSpPr>
        <p:spPr/>
        <p:txBody>
          <a:bodyPr/>
          <a:lstStyle/>
          <a:p>
            <a:fld id="{32C06E81-A944-274A-846E-05FC98FE5E84}" type="slidenum">
              <a:rPr lang="en-US" smtClean="0"/>
              <a:t>23</a:t>
            </a:fld>
            <a:endParaRPr lang="en-US"/>
          </a:p>
        </p:txBody>
      </p:sp>
    </p:spTree>
    <p:extLst>
      <p:ext uri="{BB962C8B-B14F-4D97-AF65-F5344CB8AC3E}">
        <p14:creationId xmlns:p14="http://schemas.microsoft.com/office/powerpoint/2010/main" val="4362713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marL="514350" indent="-514350"/>
            <a:r>
              <a:rPr lang="en-GB" b="1" dirty="0" smtClean="0">
                <a:solidFill>
                  <a:srgbClr val="FF0000"/>
                </a:solidFill>
              </a:rPr>
              <a:t>5. Why corrected mortality matters</a:t>
            </a:r>
            <a:endParaRPr lang="en-GB" b="1" dirty="0">
              <a:solidFill>
                <a:srgbClr val="FF0000"/>
              </a:solidFill>
            </a:endParaRPr>
          </a:p>
        </p:txBody>
      </p:sp>
      <p:sp>
        <p:nvSpPr>
          <p:cNvPr id="6" name="Text Placeholder 5"/>
          <p:cNvSpPr>
            <a:spLocks noGrp="1"/>
          </p:cNvSpPr>
          <p:nvPr>
            <p:ph type="body" idx="1"/>
          </p:nvPr>
        </p:nvSpPr>
        <p:spPr/>
        <p:txBody>
          <a:bodyPr>
            <a:normAutofit/>
          </a:bodyPr>
          <a:lstStyle/>
          <a:p>
            <a:pPr lvl="1"/>
            <a:r>
              <a:rPr lang="en-GB" b="1" dirty="0" smtClean="0"/>
              <a:t> </a:t>
            </a:r>
            <a:endParaRPr lang="en-GB" b="1" dirty="0"/>
          </a:p>
        </p:txBody>
      </p:sp>
      <p:sp>
        <p:nvSpPr>
          <p:cNvPr id="4" name="Slide Number Placeholder 3"/>
          <p:cNvSpPr>
            <a:spLocks noGrp="1"/>
          </p:cNvSpPr>
          <p:nvPr>
            <p:ph type="sldNum" sz="quarter" idx="12"/>
          </p:nvPr>
        </p:nvSpPr>
        <p:spPr/>
        <p:txBody>
          <a:bodyPr/>
          <a:lstStyle/>
          <a:p>
            <a:fld id="{32C06E81-A944-274A-846E-05FC98FE5E84}" type="slidenum">
              <a:rPr lang="en-US" smtClean="0"/>
              <a:t>24</a:t>
            </a:fld>
            <a:endParaRPr lang="en-US"/>
          </a:p>
        </p:txBody>
      </p:sp>
    </p:spTree>
    <p:extLst>
      <p:ext uri="{BB962C8B-B14F-4D97-AF65-F5344CB8AC3E}">
        <p14:creationId xmlns:p14="http://schemas.microsoft.com/office/powerpoint/2010/main" val="6388535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686782"/>
            <a:ext cx="8343900" cy="2891818"/>
          </a:xfrm>
        </p:spPr>
        <p:txBody>
          <a:bodyPr>
            <a:noAutofit/>
          </a:bodyPr>
          <a:lstStyle/>
          <a:p>
            <a:r>
              <a:rPr lang="en-GB" sz="2000" dirty="0" smtClean="0"/>
              <a:t>“Young paediatric patients </a:t>
            </a:r>
            <a:r>
              <a:rPr lang="en-GB" sz="2000" dirty="0"/>
              <a:t>were at greater risk of early death, being almost twice as likely to die within 90 days. </a:t>
            </a:r>
            <a:r>
              <a:rPr lang="en-GB" sz="2000" dirty="0" smtClean="0"/>
              <a:t/>
            </a:r>
            <a:br>
              <a:rPr lang="en-GB" sz="2000" dirty="0" smtClean="0"/>
            </a:br>
            <a:r>
              <a:rPr lang="en-GB" sz="2000" dirty="0" smtClean="0"/>
              <a:t>Males </a:t>
            </a:r>
            <a:r>
              <a:rPr lang="en-GB" sz="2000" dirty="0"/>
              <a:t>were at </a:t>
            </a:r>
            <a:r>
              <a:rPr lang="en-GB" sz="2000" dirty="0" smtClean="0"/>
              <a:t>greater risk </a:t>
            </a:r>
            <a:r>
              <a:rPr lang="en-GB" sz="2000" dirty="0"/>
              <a:t>of early death once initiated on ART (HR 1.35, 95% CI 1.09, 1.66</a:t>
            </a:r>
            <a:r>
              <a:rPr lang="en-GB" sz="2000" dirty="0" smtClean="0"/>
              <a:t>))</a:t>
            </a:r>
            <a:br>
              <a:rPr lang="en-GB" sz="2000" dirty="0" smtClean="0"/>
            </a:br>
            <a:r>
              <a:rPr lang="en-GB" sz="2000" dirty="0" smtClean="0"/>
              <a:t>Females </a:t>
            </a:r>
            <a:r>
              <a:rPr lang="en-GB" sz="2000" dirty="0"/>
              <a:t>in late adolescence were at greatest </a:t>
            </a:r>
            <a:r>
              <a:rPr lang="en-GB" sz="2000" dirty="0" smtClean="0"/>
              <a:t>risk of death &gt; 90 days after entering pre-ART/ART (HR </a:t>
            </a:r>
            <a:r>
              <a:rPr lang="en-GB" sz="2000" dirty="0"/>
              <a:t>2.44 [1.60, 3.74] &lt;0.01). </a:t>
            </a:r>
            <a:r>
              <a:rPr lang="en-GB" sz="2000" dirty="0" smtClean="0"/>
              <a:t/>
            </a:r>
            <a:br>
              <a:rPr lang="en-GB" sz="2000" dirty="0" smtClean="0"/>
            </a:br>
            <a:r>
              <a:rPr lang="en-GB" sz="2000" dirty="0" smtClean="0"/>
              <a:t>Late </a:t>
            </a:r>
            <a:r>
              <a:rPr lang="en-GB" sz="2000" dirty="0"/>
              <a:t>adolescents demonstrated greater non-engagement in care (RR 1.21 (95% </a:t>
            </a:r>
            <a:r>
              <a:rPr lang="en-GB" sz="2000" dirty="0" smtClean="0"/>
              <a:t>CI 1.16</a:t>
            </a:r>
            <a:r>
              <a:rPr lang="en-GB" sz="2000" dirty="0"/>
              <a:t>, 1.26)). </a:t>
            </a:r>
            <a:r>
              <a:rPr lang="en-GB" sz="2000" dirty="0" smtClean="0"/>
              <a:t/>
            </a:r>
            <a:br>
              <a:rPr lang="en-GB" sz="2000" dirty="0" smtClean="0"/>
            </a:br>
            <a:r>
              <a:rPr lang="en-GB" sz="2000" dirty="0" smtClean="0"/>
              <a:t>Among </a:t>
            </a:r>
            <a:r>
              <a:rPr lang="en-GB" sz="2000" dirty="0"/>
              <a:t>both males and females, early paediatric and late adolescent groups experienced significantly greater </a:t>
            </a:r>
            <a:r>
              <a:rPr lang="en-GB" sz="2000" dirty="0" smtClean="0"/>
              <a:t>loss to </a:t>
            </a:r>
            <a:r>
              <a:rPr lang="en-GB" sz="2000" dirty="0"/>
              <a:t>follow-up</a:t>
            </a:r>
            <a:r>
              <a:rPr lang="en-GB" sz="2000" dirty="0" smtClean="0"/>
              <a:t>.”</a:t>
            </a:r>
            <a:r>
              <a:rPr lang="en-GB" sz="2000" dirty="0"/>
              <a:t/>
            </a:r>
            <a:br>
              <a:rPr lang="en-GB" sz="2000" dirty="0"/>
            </a:br>
            <a:endParaRPr lang="en-GB" sz="2000" dirty="0"/>
          </a:p>
        </p:txBody>
      </p:sp>
      <p:sp>
        <p:nvSpPr>
          <p:cNvPr id="4" name="Slide Number Placeholder 3"/>
          <p:cNvSpPr>
            <a:spLocks noGrp="1"/>
          </p:cNvSpPr>
          <p:nvPr>
            <p:ph type="sldNum" sz="quarter" idx="12"/>
          </p:nvPr>
        </p:nvSpPr>
        <p:spPr/>
        <p:txBody>
          <a:bodyPr/>
          <a:lstStyle/>
          <a:p>
            <a:fld id="{32C06E81-A944-274A-846E-05FC98FE5E84}" type="slidenum">
              <a:rPr lang="en-US" smtClean="0"/>
              <a:t>25</a:t>
            </a:fld>
            <a:endParaRPr lang="en-US"/>
          </a:p>
        </p:txBody>
      </p:sp>
      <p:pic>
        <p:nvPicPr>
          <p:cNvPr id="6" name="Picture 5"/>
          <p:cNvPicPr>
            <a:picLocks noChangeAspect="1"/>
          </p:cNvPicPr>
          <p:nvPr/>
        </p:nvPicPr>
        <p:blipFill>
          <a:blip r:embed="rId2"/>
          <a:stretch>
            <a:fillRect/>
          </a:stretch>
        </p:blipFill>
        <p:spPr>
          <a:xfrm>
            <a:off x="872454" y="328120"/>
            <a:ext cx="7390701" cy="2916732"/>
          </a:xfrm>
          <a:prstGeom prst="rect">
            <a:avLst/>
          </a:prstGeom>
        </p:spPr>
      </p:pic>
    </p:spTree>
    <p:extLst>
      <p:ext uri="{BB962C8B-B14F-4D97-AF65-F5344CB8AC3E}">
        <p14:creationId xmlns:p14="http://schemas.microsoft.com/office/powerpoint/2010/main" val="19411156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620"/>
            <a:ext cx="7886700" cy="1325563"/>
          </a:xfrm>
        </p:spPr>
        <p:txBody>
          <a:bodyPr/>
          <a:lstStyle/>
          <a:p>
            <a:pPr lvl="0"/>
            <a:r>
              <a:rPr lang="en-GB" dirty="0">
                <a:solidFill>
                  <a:srgbClr val="FF0000"/>
                </a:solidFill>
              </a:rPr>
              <a:t>Why corrected mortality matters</a:t>
            </a:r>
            <a:endParaRPr lang="en-GB" dirty="0"/>
          </a:p>
        </p:txBody>
      </p:sp>
      <p:sp>
        <p:nvSpPr>
          <p:cNvPr id="3" name="Content Placeholder 2"/>
          <p:cNvSpPr>
            <a:spLocks noGrp="1"/>
          </p:cNvSpPr>
          <p:nvPr>
            <p:ph idx="1"/>
          </p:nvPr>
        </p:nvSpPr>
        <p:spPr>
          <a:xfrm>
            <a:off x="545523" y="1727199"/>
            <a:ext cx="7886700" cy="4827979"/>
          </a:xfrm>
        </p:spPr>
        <p:txBody>
          <a:bodyPr>
            <a:noAutofit/>
          </a:bodyPr>
          <a:lstStyle/>
          <a:p>
            <a:pPr fontAlgn="base"/>
            <a:r>
              <a:rPr lang="en-US" sz="2400" dirty="0"/>
              <a:t>Systemic changes needed in measuring mortality</a:t>
            </a:r>
          </a:p>
          <a:p>
            <a:pPr lvl="1" fontAlgn="base"/>
            <a:r>
              <a:rPr lang="en-US" sz="2000" dirty="0"/>
              <a:t>Civil registration and vital statistics systems</a:t>
            </a:r>
          </a:p>
          <a:p>
            <a:pPr fontAlgn="base"/>
            <a:r>
              <a:rPr lang="en-US" sz="2400" dirty="0"/>
              <a:t>Not “LTFU </a:t>
            </a:r>
            <a:r>
              <a:rPr lang="en-US" sz="2400" dirty="0" smtClean="0"/>
              <a:t>prevention,” but rather “death prevention”</a:t>
            </a:r>
          </a:p>
          <a:p>
            <a:pPr fontAlgn="base"/>
            <a:r>
              <a:rPr lang="en-US" sz="2400" dirty="0" smtClean="0"/>
              <a:t>Highlights gaps in equity, services, to </a:t>
            </a:r>
            <a:r>
              <a:rPr lang="en-GB" sz="2400" dirty="0" smtClean="0"/>
              <a:t>inform better policy and corrective action</a:t>
            </a:r>
            <a:endParaRPr lang="en-US" sz="2400" dirty="0" smtClean="0"/>
          </a:p>
          <a:p>
            <a:pPr lvl="1"/>
            <a:r>
              <a:rPr lang="en-US" sz="2000" dirty="0" smtClean="0"/>
              <a:t>“mortality </a:t>
            </a:r>
            <a:r>
              <a:rPr lang="en-US" sz="2000" dirty="0"/>
              <a:t>across facilities ranged from 0 per 100 person years to 13.4 per 100 person years, even though the facilities in theory receive similar </a:t>
            </a:r>
            <a:r>
              <a:rPr lang="en-US" sz="2000" dirty="0" smtClean="0"/>
              <a:t>support”</a:t>
            </a:r>
            <a:endParaRPr lang="en-US" sz="2000" dirty="0"/>
          </a:p>
          <a:p>
            <a:pPr lvl="1" fontAlgn="base"/>
            <a:r>
              <a:rPr lang="en-US" sz="2000" dirty="0" smtClean="0"/>
              <a:t>Needs of populations - Young </a:t>
            </a:r>
            <a:r>
              <a:rPr lang="en-US" sz="2000" dirty="0" err="1"/>
              <a:t>paediatric</a:t>
            </a:r>
            <a:r>
              <a:rPr lang="en-US" sz="2000" dirty="0"/>
              <a:t> and late adolescent age groups </a:t>
            </a:r>
            <a:r>
              <a:rPr lang="en-US" sz="2000" dirty="0" smtClean="0"/>
              <a:t>at </a:t>
            </a:r>
            <a:r>
              <a:rPr lang="en-US" sz="2000" dirty="0"/>
              <a:t>increased risk of late diagnosis, early death, delayed treatment initiation and loss of continuity of </a:t>
            </a:r>
            <a:r>
              <a:rPr lang="en-US" sz="2000" dirty="0" smtClean="0"/>
              <a:t>care</a:t>
            </a:r>
          </a:p>
          <a:p>
            <a:pPr fontAlgn="base"/>
            <a:r>
              <a:rPr lang="en-GB" sz="2400" dirty="0" smtClean="0"/>
              <a:t>More accurate reflection </a:t>
            </a:r>
            <a:r>
              <a:rPr lang="en-GB" sz="2400" dirty="0"/>
              <a:t>of the state of ART within the health </a:t>
            </a:r>
            <a:r>
              <a:rPr lang="en-GB" sz="2400" dirty="0" smtClean="0"/>
              <a:t>system at national, provincial, an d facility levels</a:t>
            </a:r>
            <a:endParaRPr lang="en-US" sz="2400" dirty="0" smtClean="0"/>
          </a:p>
        </p:txBody>
      </p:sp>
      <p:sp>
        <p:nvSpPr>
          <p:cNvPr id="4" name="Slide Number Placeholder 3"/>
          <p:cNvSpPr>
            <a:spLocks noGrp="1"/>
          </p:cNvSpPr>
          <p:nvPr>
            <p:ph type="sldNum" sz="quarter" idx="12"/>
          </p:nvPr>
        </p:nvSpPr>
        <p:spPr/>
        <p:txBody>
          <a:bodyPr/>
          <a:lstStyle/>
          <a:p>
            <a:fld id="{32C06E81-A944-274A-846E-05FC98FE5E84}" type="slidenum">
              <a:rPr lang="en-US" smtClean="0"/>
              <a:t>26</a:t>
            </a:fld>
            <a:endParaRPr lang="en-US"/>
          </a:p>
        </p:txBody>
      </p:sp>
    </p:spTree>
    <p:extLst>
      <p:ext uri="{BB962C8B-B14F-4D97-AF65-F5344CB8AC3E}">
        <p14:creationId xmlns:p14="http://schemas.microsoft.com/office/powerpoint/2010/main" val="1905841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28650" y="2116081"/>
            <a:ext cx="7886700" cy="3664233"/>
          </a:xfrm>
        </p:spPr>
        <p:txBody>
          <a:bodyPr>
            <a:normAutofit/>
          </a:bodyPr>
          <a:lstStyle/>
          <a:p>
            <a:r>
              <a:rPr lang="en-US" b="1" dirty="0" smtClean="0"/>
              <a:t>Mbeki’s denialism and inaction resulted in more than 330,000 deaths in South Africa from 1999 </a:t>
            </a:r>
            <a:r>
              <a:rPr lang="en-US" b="1" dirty="0"/>
              <a:t>to </a:t>
            </a:r>
            <a:r>
              <a:rPr lang="en-US" b="1" dirty="0" smtClean="0"/>
              <a:t>2007</a:t>
            </a:r>
          </a:p>
          <a:p>
            <a:r>
              <a:rPr lang="is-IS" dirty="0" smtClean="0"/>
              <a:t>In the 2000–2014 period, </a:t>
            </a:r>
            <a:r>
              <a:rPr lang="en-US" dirty="0"/>
              <a:t>if South Africa had moved swiftly to implement WHO guidelines</a:t>
            </a:r>
          </a:p>
          <a:p>
            <a:pPr lvl="1"/>
            <a:r>
              <a:rPr lang="en-US" dirty="0" smtClean="0"/>
              <a:t>2.20 </a:t>
            </a:r>
            <a:r>
              <a:rPr lang="en-US" dirty="0"/>
              <a:t>million (95% CI: 2.00 million–2.37 million) fewer HIV-related deaths </a:t>
            </a:r>
            <a:endParaRPr lang="en-US" dirty="0" smtClean="0"/>
          </a:p>
          <a:p>
            <a:pPr lvl="1"/>
            <a:r>
              <a:rPr lang="en-US" dirty="0" smtClean="0"/>
              <a:t>6.15 </a:t>
            </a:r>
            <a:r>
              <a:rPr lang="en-US" dirty="0"/>
              <a:t>million life years that were actually saved and the 8.80 </a:t>
            </a:r>
            <a:r>
              <a:rPr lang="en-US" dirty="0" smtClean="0"/>
              <a:t>million life years that could have been saved</a:t>
            </a:r>
            <a:endParaRPr lang="en-US" dirty="0"/>
          </a:p>
          <a:p>
            <a:endParaRPr lang="en-US" dirty="0" smtClean="0"/>
          </a:p>
          <a:p>
            <a:endParaRPr lang="en-GB" dirty="0"/>
          </a:p>
        </p:txBody>
      </p:sp>
      <p:sp>
        <p:nvSpPr>
          <p:cNvPr id="4" name="Slide Number Placeholder 3"/>
          <p:cNvSpPr>
            <a:spLocks noGrp="1"/>
          </p:cNvSpPr>
          <p:nvPr>
            <p:ph type="sldNum" sz="quarter" idx="12"/>
          </p:nvPr>
        </p:nvSpPr>
        <p:spPr/>
        <p:txBody>
          <a:bodyPr/>
          <a:lstStyle/>
          <a:p>
            <a:fld id="{32C06E81-A944-274A-846E-05FC98FE5E84}" type="slidenum">
              <a:rPr lang="en-US" smtClean="0"/>
              <a:t>27</a:t>
            </a:fld>
            <a:endParaRPr lang="en-US"/>
          </a:p>
        </p:txBody>
      </p:sp>
      <p:sp>
        <p:nvSpPr>
          <p:cNvPr id="5" name="TextBox 4"/>
          <p:cNvSpPr txBox="1"/>
          <p:nvPr/>
        </p:nvSpPr>
        <p:spPr>
          <a:xfrm>
            <a:off x="457200" y="5771575"/>
            <a:ext cx="8305800" cy="954107"/>
          </a:xfrm>
          <a:prstGeom prst="rect">
            <a:avLst/>
          </a:prstGeom>
          <a:noFill/>
        </p:spPr>
        <p:txBody>
          <a:bodyPr wrap="square" rtlCol="0">
            <a:spAutoFit/>
          </a:bodyPr>
          <a:lstStyle/>
          <a:p>
            <a:pPr>
              <a:defRPr/>
            </a:pPr>
            <a:r>
              <a:rPr lang="en-GB" sz="1400" dirty="0" err="1"/>
              <a:t>Chigwedere</a:t>
            </a:r>
            <a:r>
              <a:rPr lang="en-GB" sz="1400" dirty="0"/>
              <a:t> P, Essex M. AIDS denialism and public health practice. AIDS </a:t>
            </a:r>
            <a:r>
              <a:rPr lang="en-GB" sz="1400" dirty="0" err="1"/>
              <a:t>Behav</a:t>
            </a:r>
            <a:r>
              <a:rPr lang="en-GB" sz="1400" dirty="0"/>
              <a:t>. 2010;14(2):</a:t>
            </a:r>
            <a:r>
              <a:rPr lang="en-GB" sz="1400" dirty="0" smtClean="0"/>
              <a:t>237–47</a:t>
            </a:r>
            <a:r>
              <a:rPr lang="en-GB" sz="1400" dirty="0"/>
              <a:t> </a:t>
            </a:r>
            <a:endParaRPr lang="en-GB" sz="1400" dirty="0" smtClean="0"/>
          </a:p>
          <a:p>
            <a:pPr>
              <a:defRPr/>
            </a:pPr>
            <a:r>
              <a:rPr lang="en-GB" sz="1400" dirty="0" smtClean="0"/>
              <a:t>Johnson </a:t>
            </a:r>
            <a:r>
              <a:rPr lang="en-GB" sz="1400" dirty="0"/>
              <a:t>LF, May MT, Dorrington RE, Cornell M, </a:t>
            </a:r>
            <a:r>
              <a:rPr lang="en-GB" sz="1400" dirty="0" err="1"/>
              <a:t>Boulle</a:t>
            </a:r>
            <a:r>
              <a:rPr lang="en-GB" sz="1400" dirty="0"/>
              <a:t> A, Egger M, et al. (2017) Estimating the impact of antiretroviral treatment on adult mortality trends in South Africa: A mathematical modelling study. </a:t>
            </a:r>
            <a:r>
              <a:rPr lang="en-GB" sz="1400" dirty="0" err="1"/>
              <a:t>PLoS</a:t>
            </a:r>
            <a:r>
              <a:rPr lang="en-GB" sz="1400" dirty="0"/>
              <a:t> Med 14(12): e1002468. https://</a:t>
            </a:r>
            <a:r>
              <a:rPr lang="en-GB" sz="1400" dirty="0" err="1"/>
              <a:t>doi.org</a:t>
            </a:r>
            <a:r>
              <a:rPr lang="en-GB" sz="1400" dirty="0"/>
              <a:t>/10.1371/journal.pmed.1002468</a:t>
            </a:r>
            <a:endParaRPr lang="en-GB" sz="1400" dirty="0" smtClean="0"/>
          </a:p>
        </p:txBody>
      </p:sp>
      <p:pic>
        <p:nvPicPr>
          <p:cNvPr id="6" name="Picture 4" descr="TREATAIDS"/>
          <p:cNvPicPr>
            <a:picLocks noChangeAspect="1" noChangeArrowheads="1"/>
          </p:cNvPicPr>
          <p:nvPr/>
        </p:nvPicPr>
        <p:blipFill>
          <a:blip r:embed="rId3" cstate="print"/>
          <a:srcRect/>
          <a:stretch>
            <a:fillRect/>
          </a:stretch>
        </p:blipFill>
        <p:spPr bwMode="auto">
          <a:xfrm>
            <a:off x="258891" y="383664"/>
            <a:ext cx="3028122" cy="1732417"/>
          </a:xfrm>
          <a:prstGeom prst="rect">
            <a:avLst/>
          </a:prstGeom>
          <a:noFill/>
          <a:ln w="9525">
            <a:noFill/>
            <a:miter lim="800000"/>
            <a:headEnd/>
            <a:tailEnd/>
          </a:ln>
        </p:spPr>
      </p:pic>
    </p:spTree>
    <p:extLst>
      <p:ext uri="{BB962C8B-B14F-4D97-AF65-F5344CB8AC3E}">
        <p14:creationId xmlns:p14="http://schemas.microsoft.com/office/powerpoint/2010/main" val="239538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628650" y="2116081"/>
            <a:ext cx="7886700" cy="3664233"/>
          </a:xfrm>
        </p:spPr>
        <p:txBody>
          <a:bodyPr>
            <a:noAutofit/>
          </a:bodyPr>
          <a:lstStyle/>
          <a:p>
            <a:pPr lvl="0"/>
            <a:r>
              <a:rPr lang="en-US" sz="1400" dirty="0" smtClean="0"/>
              <a:t>Model-based comparison of different ”scale-back strategies” based on hypothetical reduction of international funding for HIV in South Africa and </a:t>
            </a:r>
            <a:r>
              <a:rPr lang="en-US" sz="1400" dirty="0"/>
              <a:t>Côte d’Ivoire</a:t>
            </a:r>
            <a:endParaRPr lang="en-US" sz="1400" dirty="0" smtClean="0"/>
          </a:p>
          <a:p>
            <a:pPr lvl="1" fontAlgn="base"/>
            <a:r>
              <a:rPr lang="en-US" sz="1200" dirty="0" smtClean="0"/>
              <a:t>No </a:t>
            </a:r>
            <a:r>
              <a:rPr lang="en-US" sz="1200" dirty="0"/>
              <a:t>New ART</a:t>
            </a:r>
          </a:p>
          <a:p>
            <a:pPr lvl="1" fontAlgn="base"/>
            <a:r>
              <a:rPr lang="en-US" sz="1200" dirty="0"/>
              <a:t>Late Presentation</a:t>
            </a:r>
          </a:p>
          <a:p>
            <a:pPr lvl="1" fontAlgn="base"/>
            <a:r>
              <a:rPr lang="en-US" sz="1200" dirty="0"/>
              <a:t>ART 0.350*10^9 cells/L</a:t>
            </a:r>
          </a:p>
          <a:p>
            <a:pPr lvl="1" fontAlgn="base"/>
            <a:r>
              <a:rPr lang="en-US" sz="1200" dirty="0"/>
              <a:t>reduced retention</a:t>
            </a:r>
          </a:p>
          <a:p>
            <a:pPr lvl="1" fontAlgn="base"/>
            <a:r>
              <a:rPr lang="en-US" sz="1200" dirty="0"/>
              <a:t>no viral load </a:t>
            </a:r>
            <a:r>
              <a:rPr lang="en-US" sz="1200" dirty="0" smtClean="0"/>
              <a:t>monitoring</a:t>
            </a:r>
            <a:endParaRPr lang="en-US" sz="1200" dirty="0"/>
          </a:p>
          <a:p>
            <a:pPr lvl="1" fontAlgn="base"/>
            <a:r>
              <a:rPr lang="en-US" sz="1200" dirty="0"/>
              <a:t>no 2nd </a:t>
            </a:r>
            <a:r>
              <a:rPr lang="en-US" sz="1200" dirty="0" smtClean="0"/>
              <a:t>line ART</a:t>
            </a:r>
          </a:p>
          <a:p>
            <a:r>
              <a:rPr lang="en-US" sz="1400" dirty="0" smtClean="0"/>
              <a:t>For </a:t>
            </a:r>
            <a:r>
              <a:rPr lang="en-US" sz="1400" dirty="0"/>
              <a:t>example, although a strategy of decreased case identification (Late Presentation) reduces the HIV program budget (RSA 13%, CI 13%), deaths are projected to increase (RSA 22%, CI 15</a:t>
            </a:r>
            <a:r>
              <a:rPr lang="en-US" sz="1400" dirty="0" smtClean="0"/>
              <a:t>%).</a:t>
            </a:r>
          </a:p>
          <a:p>
            <a:r>
              <a:rPr lang="en-US" sz="1400" b="1" dirty="0" smtClean="0"/>
              <a:t>“reverse </a:t>
            </a:r>
            <a:r>
              <a:rPr lang="en-US" sz="1400" b="1" dirty="0"/>
              <a:t>enormous strides made over the last 20 years in curbing the global HIV epidemic and in improving HIV-related </a:t>
            </a:r>
            <a:r>
              <a:rPr lang="en-US" sz="1400" b="1" dirty="0" smtClean="0"/>
              <a:t>survival.”</a:t>
            </a:r>
          </a:p>
          <a:p>
            <a:r>
              <a:rPr lang="en-US" sz="1400" b="1" dirty="0" smtClean="0"/>
              <a:t>“Our </a:t>
            </a:r>
            <a:r>
              <a:rPr lang="en-US" sz="1400" b="1" dirty="0"/>
              <a:t>findings suggest that reduced HIV foreign aid will produce modest savings to donors at the expense of HIV epidemic revival and massive loss of life among recipient nations</a:t>
            </a:r>
            <a:r>
              <a:rPr lang="en-US" sz="1400" b="1" dirty="0" smtClean="0"/>
              <a:t>.”</a:t>
            </a:r>
            <a:endParaRPr lang="en-GB" sz="1400" dirty="0"/>
          </a:p>
        </p:txBody>
      </p:sp>
      <p:sp>
        <p:nvSpPr>
          <p:cNvPr id="4" name="Slide Number Placeholder 3"/>
          <p:cNvSpPr>
            <a:spLocks noGrp="1"/>
          </p:cNvSpPr>
          <p:nvPr>
            <p:ph type="sldNum" sz="quarter" idx="12"/>
          </p:nvPr>
        </p:nvSpPr>
        <p:spPr/>
        <p:txBody>
          <a:bodyPr/>
          <a:lstStyle/>
          <a:p>
            <a:fld id="{32C06E81-A944-274A-846E-05FC98FE5E84}" type="slidenum">
              <a:rPr lang="en-US" smtClean="0"/>
              <a:t>28</a:t>
            </a:fld>
            <a:endParaRPr lang="en-US"/>
          </a:p>
        </p:txBody>
      </p:sp>
      <p:sp>
        <p:nvSpPr>
          <p:cNvPr id="5" name="TextBox 4"/>
          <p:cNvSpPr txBox="1"/>
          <p:nvPr/>
        </p:nvSpPr>
        <p:spPr>
          <a:xfrm>
            <a:off x="402771" y="6008914"/>
            <a:ext cx="8305800" cy="646331"/>
          </a:xfrm>
          <a:prstGeom prst="rect">
            <a:avLst/>
          </a:prstGeom>
          <a:noFill/>
        </p:spPr>
        <p:txBody>
          <a:bodyPr wrap="square" rtlCol="0">
            <a:spAutoFit/>
          </a:bodyPr>
          <a:lstStyle/>
          <a:p>
            <a:r>
              <a:rPr lang="en-US" dirty="0" err="1"/>
              <a:t>Walensky</a:t>
            </a:r>
            <a:r>
              <a:rPr lang="en-US" dirty="0"/>
              <a:t> RP, Ethan D. </a:t>
            </a:r>
            <a:r>
              <a:rPr lang="en-US" dirty="0" err="1"/>
              <a:t>Borre</a:t>
            </a:r>
            <a:r>
              <a:rPr lang="en-US" dirty="0"/>
              <a:t> ED, et al. Do Less Harm: Evaluating HIV Programmatic Alternatives in Response to Cutbacks in Foreign Aid. Ann Intern Med [Online].  </a:t>
            </a:r>
            <a:r>
              <a:rPr lang="en-US" dirty="0" smtClean="0"/>
              <a:t>2017</a:t>
            </a:r>
            <a:endParaRPr lang="en-US" dirty="0"/>
          </a:p>
        </p:txBody>
      </p:sp>
      <p:pic>
        <p:nvPicPr>
          <p:cNvPr id="6" name="Picture 4" descr="TREATAIDS"/>
          <p:cNvPicPr>
            <a:picLocks noChangeAspect="1" noChangeArrowheads="1"/>
          </p:cNvPicPr>
          <p:nvPr/>
        </p:nvPicPr>
        <p:blipFill>
          <a:blip r:embed="rId3" cstate="print"/>
          <a:srcRect/>
          <a:stretch>
            <a:fillRect/>
          </a:stretch>
        </p:blipFill>
        <p:spPr bwMode="auto">
          <a:xfrm>
            <a:off x="258891" y="383664"/>
            <a:ext cx="3028122" cy="1732417"/>
          </a:xfrm>
          <a:prstGeom prst="rect">
            <a:avLst/>
          </a:prstGeom>
          <a:noFill/>
          <a:ln w="9525">
            <a:noFill/>
            <a:miter lim="800000"/>
            <a:headEnd/>
            <a:tailEnd/>
          </a:ln>
        </p:spPr>
      </p:pic>
    </p:spTree>
    <p:extLst>
      <p:ext uri="{BB962C8B-B14F-4D97-AF65-F5344CB8AC3E}">
        <p14:creationId xmlns:p14="http://schemas.microsoft.com/office/powerpoint/2010/main" val="44699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b="1" dirty="0" smtClean="0">
                <a:solidFill>
                  <a:srgbClr val="FF0000"/>
                </a:solidFill>
              </a:rPr>
              <a:t>Thank you</a:t>
            </a:r>
            <a:endParaRPr lang="en-GB" dirty="0"/>
          </a:p>
        </p:txBody>
      </p:sp>
      <p:sp>
        <p:nvSpPr>
          <p:cNvPr id="3" name="Content Placeholder 2"/>
          <p:cNvSpPr>
            <a:spLocks noGrp="1"/>
          </p:cNvSpPr>
          <p:nvPr>
            <p:ph idx="1"/>
          </p:nvPr>
        </p:nvSpPr>
        <p:spPr/>
        <p:txBody>
          <a:bodyPr>
            <a:noAutofit/>
          </a:bodyPr>
          <a:lstStyle/>
          <a:p>
            <a:pPr marL="0" indent="0">
              <a:buNone/>
            </a:pPr>
            <a:r>
              <a:rPr lang="en-GB" dirty="0" smtClean="0">
                <a:solidFill>
                  <a:schemeClr val="bg1">
                    <a:lumMod val="50000"/>
                  </a:schemeClr>
                </a:solidFill>
              </a:rPr>
              <a:t>For latest MSF reports, go to: </a:t>
            </a:r>
          </a:p>
          <a:p>
            <a:pPr marL="0" indent="0">
              <a:buNone/>
            </a:pPr>
            <a:r>
              <a:rPr lang="en-GB" u="sng" dirty="0">
                <a:hlinkClick r:id="rId2"/>
              </a:rPr>
              <a:t>www.msf.org/aids-2018</a:t>
            </a:r>
            <a:r>
              <a:rPr lang="en-GB" dirty="0"/>
              <a:t>,</a:t>
            </a:r>
            <a:endParaRPr lang="en-GB" dirty="0" smtClean="0">
              <a:solidFill>
                <a:schemeClr val="bg1">
                  <a:lumMod val="50000"/>
                </a:schemeClr>
              </a:solidFill>
            </a:endParaRPr>
          </a:p>
          <a:p>
            <a:pPr marL="0" indent="0">
              <a:buNone/>
            </a:pPr>
            <a:r>
              <a:rPr lang="en-GB" u="sng" dirty="0" err="1" smtClean="0">
                <a:solidFill>
                  <a:srgbClr val="0070C0"/>
                </a:solidFill>
              </a:rPr>
              <a:t>www.msfaccess.org</a:t>
            </a:r>
            <a:r>
              <a:rPr lang="en-GB" u="sng" dirty="0" smtClean="0">
                <a:solidFill>
                  <a:srgbClr val="0070C0"/>
                </a:solidFill>
              </a:rPr>
              <a:t>/stopping-deaths</a:t>
            </a:r>
          </a:p>
          <a:p>
            <a:pPr marL="0" indent="0">
              <a:buNone/>
            </a:pPr>
            <a:r>
              <a:rPr lang="en-GB" dirty="0" err="1" smtClean="0">
                <a:solidFill>
                  <a:schemeClr val="bg1">
                    <a:lumMod val="50000"/>
                  </a:schemeClr>
                </a:solidFill>
              </a:rPr>
              <a:t>sharonann.lynch@msf.org</a:t>
            </a:r>
            <a:endParaRPr lang="en-GB" dirty="0" smtClean="0">
              <a:solidFill>
                <a:schemeClr val="bg1">
                  <a:lumMod val="50000"/>
                </a:schemeClr>
              </a:solidFill>
            </a:endParaRPr>
          </a:p>
          <a:p>
            <a:pPr marL="0" indent="0">
              <a:buNone/>
            </a:pPr>
            <a:endParaRPr lang="en-GB" dirty="0" smtClean="0">
              <a:solidFill>
                <a:schemeClr val="bg1">
                  <a:lumMod val="50000"/>
                </a:schemeClr>
              </a:solidFill>
            </a:endParaRPr>
          </a:p>
          <a:p>
            <a:pPr marL="0" indent="0">
              <a:buNone/>
            </a:pPr>
            <a:r>
              <a:rPr lang="en-GB" dirty="0" smtClean="0">
                <a:solidFill>
                  <a:schemeClr val="bg1">
                    <a:lumMod val="50000"/>
                  </a:schemeClr>
                </a:solidFill>
              </a:rPr>
              <a:t>Acknowledgements: MSF Field Teams, Jess Burry, Emmanuel </a:t>
            </a:r>
            <a:r>
              <a:rPr lang="en-GB" dirty="0" err="1" smtClean="0">
                <a:solidFill>
                  <a:schemeClr val="bg1">
                    <a:lumMod val="50000"/>
                  </a:schemeClr>
                </a:solidFill>
              </a:rPr>
              <a:t>Farjado</a:t>
            </a:r>
            <a:r>
              <a:rPr lang="en-GB" dirty="0" smtClean="0">
                <a:solidFill>
                  <a:schemeClr val="bg1">
                    <a:lumMod val="50000"/>
                  </a:schemeClr>
                </a:solidFill>
              </a:rPr>
              <a:t>, Eric </a:t>
            </a:r>
            <a:r>
              <a:rPr lang="en-GB" dirty="0" err="1" smtClean="0">
                <a:solidFill>
                  <a:schemeClr val="bg1">
                    <a:lumMod val="50000"/>
                  </a:schemeClr>
                </a:solidFill>
              </a:rPr>
              <a:t>Goemaere</a:t>
            </a:r>
            <a:r>
              <a:rPr lang="en-GB" dirty="0" smtClean="0">
                <a:solidFill>
                  <a:schemeClr val="bg1">
                    <a:lumMod val="50000"/>
                  </a:schemeClr>
                </a:solidFill>
              </a:rPr>
              <a:t> and SAMU colleagues, David </a:t>
            </a:r>
            <a:r>
              <a:rPr lang="en-GB" dirty="0" err="1" smtClean="0">
                <a:solidFill>
                  <a:schemeClr val="bg1">
                    <a:lumMod val="50000"/>
                  </a:schemeClr>
                </a:solidFill>
              </a:rPr>
              <a:t>Maman</a:t>
            </a:r>
            <a:r>
              <a:rPr lang="en-GB" dirty="0" smtClean="0">
                <a:solidFill>
                  <a:schemeClr val="bg1">
                    <a:lumMod val="50000"/>
                  </a:schemeClr>
                </a:solidFill>
              </a:rPr>
              <a:t>, Charles Holmes, </a:t>
            </a:r>
            <a:r>
              <a:rPr lang="en-GB" dirty="0">
                <a:solidFill>
                  <a:schemeClr val="bg1">
                    <a:lumMod val="50000"/>
                  </a:schemeClr>
                </a:solidFill>
              </a:rPr>
              <a:t>Allyson </a:t>
            </a:r>
            <a:r>
              <a:rPr lang="en-GB" dirty="0" smtClean="0">
                <a:solidFill>
                  <a:schemeClr val="bg1">
                    <a:lumMod val="50000"/>
                  </a:schemeClr>
                </a:solidFill>
              </a:rPr>
              <a:t>Stieber, Matthew </a:t>
            </a:r>
            <a:r>
              <a:rPr lang="en-GB" dirty="0" err="1" smtClean="0">
                <a:solidFill>
                  <a:schemeClr val="bg1">
                    <a:lumMod val="50000"/>
                  </a:schemeClr>
                </a:solidFill>
              </a:rPr>
              <a:t>Kavanaugh</a:t>
            </a:r>
            <a:endParaRPr lang="en-GB" dirty="0" smtClean="0">
              <a:solidFill>
                <a:schemeClr val="bg1">
                  <a:lumMod val="50000"/>
                </a:schemeClr>
              </a:solidFill>
            </a:endParaRPr>
          </a:p>
        </p:txBody>
      </p:sp>
      <p:sp>
        <p:nvSpPr>
          <p:cNvPr id="4" name="Slide Number Placeholder 3"/>
          <p:cNvSpPr>
            <a:spLocks noGrp="1"/>
          </p:cNvSpPr>
          <p:nvPr>
            <p:ph type="sldNum" sz="quarter" idx="12"/>
          </p:nvPr>
        </p:nvSpPr>
        <p:spPr/>
        <p:txBody>
          <a:bodyPr/>
          <a:lstStyle/>
          <a:p>
            <a:fld id="{32C06E81-A944-274A-846E-05FC98FE5E84}" type="slidenum">
              <a:rPr lang="en-US" smtClean="0"/>
              <a:t>29</a:t>
            </a:fld>
            <a:endParaRPr lang="en-US"/>
          </a:p>
        </p:txBody>
      </p:sp>
    </p:spTree>
    <p:extLst>
      <p:ext uri="{BB962C8B-B14F-4D97-AF65-F5344CB8AC3E}">
        <p14:creationId xmlns:p14="http://schemas.microsoft.com/office/powerpoint/2010/main" val="195295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marL="514350" indent="-514350"/>
            <a:r>
              <a:rPr lang="en-GB" b="1" dirty="0" smtClean="0">
                <a:solidFill>
                  <a:srgbClr val="FF0000"/>
                </a:solidFill>
              </a:rPr>
              <a:t>1. Trends in mortality</a:t>
            </a:r>
            <a:endParaRPr lang="en-GB" b="1" dirty="0">
              <a:solidFill>
                <a:srgbClr val="FF0000"/>
              </a:solidFill>
            </a:endParaRPr>
          </a:p>
        </p:txBody>
      </p:sp>
      <p:sp>
        <p:nvSpPr>
          <p:cNvPr id="6" name="Text Placeholder 5"/>
          <p:cNvSpPr>
            <a:spLocks noGrp="1"/>
          </p:cNvSpPr>
          <p:nvPr>
            <p:ph type="body" idx="1"/>
          </p:nvPr>
        </p:nvSpPr>
        <p:spPr/>
        <p:txBody>
          <a:bodyPr/>
          <a:lstStyle/>
          <a:p>
            <a:endParaRPr lang="en-GB" b="1" dirty="0"/>
          </a:p>
        </p:txBody>
      </p:sp>
      <p:sp>
        <p:nvSpPr>
          <p:cNvPr id="4" name="Slide Number Placeholder 3"/>
          <p:cNvSpPr>
            <a:spLocks noGrp="1"/>
          </p:cNvSpPr>
          <p:nvPr>
            <p:ph type="sldNum" sz="quarter" idx="12"/>
          </p:nvPr>
        </p:nvSpPr>
        <p:spPr/>
        <p:txBody>
          <a:bodyPr/>
          <a:lstStyle/>
          <a:p>
            <a:fld id="{32C06E81-A944-274A-846E-05FC98FE5E84}" type="slidenum">
              <a:rPr lang="en-US" smtClean="0"/>
              <a:t>3</a:t>
            </a:fld>
            <a:endParaRPr lang="en-US"/>
          </a:p>
        </p:txBody>
      </p:sp>
    </p:spTree>
    <p:extLst>
      <p:ext uri="{BB962C8B-B14F-4D97-AF65-F5344CB8AC3E}">
        <p14:creationId xmlns:p14="http://schemas.microsoft.com/office/powerpoint/2010/main" val="75677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4A54AF3D-E803-458E-B315-4BD794F60B7C}"/>
              </a:ext>
            </a:extLst>
          </p:cNvPr>
          <p:cNvPicPr>
            <a:picLocks noChangeAspect="1"/>
          </p:cNvPicPr>
          <p:nvPr/>
        </p:nvPicPr>
        <p:blipFill>
          <a:blip r:embed="rId3"/>
          <a:stretch>
            <a:fillRect/>
          </a:stretch>
        </p:blipFill>
        <p:spPr>
          <a:xfrm>
            <a:off x="59827" y="127000"/>
            <a:ext cx="7175500" cy="3703281"/>
          </a:xfrm>
          <a:prstGeom prst="rect">
            <a:avLst/>
          </a:prstGeom>
        </p:spPr>
      </p:pic>
      <p:sp>
        <p:nvSpPr>
          <p:cNvPr id="7" name="Title 6"/>
          <p:cNvSpPr>
            <a:spLocks noGrp="1"/>
          </p:cNvSpPr>
          <p:nvPr>
            <p:ph type="title"/>
          </p:nvPr>
        </p:nvSpPr>
        <p:spPr>
          <a:xfrm>
            <a:off x="1068253" y="120697"/>
            <a:ext cx="3864212" cy="688974"/>
          </a:xfrm>
        </p:spPr>
        <p:txBody>
          <a:bodyPr>
            <a:normAutofit fontScale="90000"/>
          </a:bodyPr>
          <a:lstStyle/>
          <a:p>
            <a:r>
              <a:rPr lang="en-GB" dirty="0" smtClean="0">
                <a:solidFill>
                  <a:srgbClr val="FF0000"/>
                </a:solidFill>
              </a:rPr>
              <a:t>HIV deaths</a:t>
            </a:r>
            <a:endParaRPr lang="en-GB" dirty="0">
              <a:solidFill>
                <a:srgbClr val="FF0000"/>
              </a:solidFill>
            </a:endParaRPr>
          </a:p>
        </p:txBody>
      </p:sp>
      <p:graphicFrame>
        <p:nvGraphicFramePr>
          <p:cNvPr id="24" name="Content Placeholder 23"/>
          <p:cNvGraphicFramePr>
            <a:graphicFrameLocks noGrp="1"/>
          </p:cNvGraphicFramePr>
          <p:nvPr>
            <p:ph idx="1"/>
            <p:extLst/>
          </p:nvPr>
        </p:nvGraphicFramePr>
        <p:xfrm>
          <a:off x="370799" y="3118254"/>
          <a:ext cx="8572983"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fld id="{32C06E81-A944-274A-846E-05FC98FE5E84}" type="slidenum">
              <a:rPr lang="en-US" smtClean="0"/>
              <a:t>30</a:t>
            </a:fld>
            <a:endParaRPr lang="en-US"/>
          </a:p>
        </p:txBody>
      </p:sp>
      <p:sp>
        <p:nvSpPr>
          <p:cNvPr id="9" name="TextBox 8"/>
          <p:cNvSpPr txBox="1"/>
          <p:nvPr/>
        </p:nvSpPr>
        <p:spPr>
          <a:xfrm>
            <a:off x="9512300" y="3100526"/>
            <a:ext cx="3060700" cy="1815882"/>
          </a:xfrm>
          <a:prstGeom prst="rect">
            <a:avLst/>
          </a:prstGeom>
          <a:noFill/>
        </p:spPr>
        <p:txBody>
          <a:bodyPr wrap="square" rtlCol="0">
            <a:spAutoFit/>
          </a:bodyPr>
          <a:lstStyle/>
          <a:p>
            <a:r>
              <a:rPr lang="en-GB" sz="1400" dirty="0"/>
              <a:t>Source: </a:t>
            </a:r>
            <a:r>
              <a:rPr lang="en-GB" sz="1400" dirty="0" smtClean="0"/>
              <a:t>UNAIDS 2018</a:t>
            </a:r>
            <a:endParaRPr lang="en-GB" sz="1400" dirty="0"/>
          </a:p>
          <a:p>
            <a:r>
              <a:rPr lang="en-US" sz="1400" dirty="0" smtClean="0"/>
              <a:t>GBD </a:t>
            </a:r>
            <a:r>
              <a:rPr lang="en-US" sz="1400" dirty="0"/>
              <a:t>2016 Causes of Death Collaborators. Global, regional, and national age-sex specific mortality for 264 causes of death, 1980–2016: a systematic analysis for the Global Burden of Disease Study 2016. </a:t>
            </a:r>
            <a:r>
              <a:rPr lang="en-US" sz="1400" dirty="0" smtClean="0"/>
              <a:t>Lancet. 2017 Sep</a:t>
            </a:r>
            <a:endParaRPr lang="en-US" sz="1400" dirty="0"/>
          </a:p>
        </p:txBody>
      </p:sp>
      <p:sp>
        <p:nvSpPr>
          <p:cNvPr id="20" name="TextBox 19"/>
          <p:cNvSpPr txBox="1"/>
          <p:nvPr/>
        </p:nvSpPr>
        <p:spPr>
          <a:xfrm>
            <a:off x="6580891" y="523922"/>
            <a:ext cx="2362891" cy="338554"/>
          </a:xfrm>
          <a:prstGeom prst="rect">
            <a:avLst/>
          </a:prstGeom>
          <a:noFill/>
        </p:spPr>
        <p:txBody>
          <a:bodyPr wrap="none" rtlCol="0">
            <a:spAutoFit/>
          </a:bodyPr>
          <a:lstStyle/>
          <a:p>
            <a:r>
              <a:rPr lang="en-US" altLang="en-US" sz="1600" dirty="0">
                <a:latin typeface="+mj-lt"/>
              </a:rPr>
              <a:t>Adult and child </a:t>
            </a:r>
            <a:r>
              <a:rPr lang="en-US" altLang="en-US" sz="1600" dirty="0" smtClean="0">
                <a:latin typeface="+mj-lt"/>
              </a:rPr>
              <a:t>HIV deaths</a:t>
            </a:r>
            <a:endParaRPr lang="en-US" sz="1600" dirty="0">
              <a:latin typeface="+mj-lt"/>
            </a:endParaRPr>
          </a:p>
        </p:txBody>
      </p:sp>
      <p:cxnSp>
        <p:nvCxnSpPr>
          <p:cNvPr id="21" name="Straight Connector 20"/>
          <p:cNvCxnSpPr/>
          <p:nvPr/>
        </p:nvCxnSpPr>
        <p:spPr>
          <a:xfrm>
            <a:off x="6260891" y="660711"/>
            <a:ext cx="240000" cy="1"/>
          </a:xfrm>
          <a:prstGeom prst="line">
            <a:avLst/>
          </a:prstGeom>
          <a:ln w="63500">
            <a:solidFill>
              <a:srgbClr val="78BCC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580891" y="795922"/>
            <a:ext cx="2112630" cy="369332"/>
          </a:xfrm>
          <a:prstGeom prst="rect">
            <a:avLst/>
          </a:prstGeom>
          <a:noFill/>
        </p:spPr>
        <p:txBody>
          <a:bodyPr wrap="none" rtlCol="0">
            <a:spAutoFit/>
          </a:bodyPr>
          <a:lstStyle/>
          <a:p>
            <a:r>
              <a:rPr lang="en-GB" dirty="0">
                <a:latin typeface="+mj-lt"/>
              </a:rPr>
              <a:t>Range of uncertainty</a:t>
            </a:r>
          </a:p>
        </p:txBody>
      </p:sp>
      <p:sp>
        <p:nvSpPr>
          <p:cNvPr id="23" name="Rectangle 22"/>
          <p:cNvSpPr/>
          <p:nvPr/>
        </p:nvSpPr>
        <p:spPr>
          <a:xfrm>
            <a:off x="6260891" y="859922"/>
            <a:ext cx="240000" cy="128000"/>
          </a:xfrm>
          <a:prstGeom prst="rect">
            <a:avLst/>
          </a:prstGeom>
          <a:solidFill>
            <a:srgbClr val="B8E1D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347809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447525" y="242296"/>
            <a:ext cx="8515350" cy="1325563"/>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solidFill>
                  <a:srgbClr val="FF0000"/>
                </a:solidFill>
              </a:rPr>
              <a:t>Number of deaths as </a:t>
            </a:r>
            <a:r>
              <a:rPr lang="en-US" smtClean="0">
                <a:solidFill>
                  <a:srgbClr val="FF0000"/>
                </a:solidFill>
              </a:rPr>
              <a:t>ART increases</a:t>
            </a:r>
            <a:endParaRPr dirty="0">
              <a:solidFill>
                <a:srgbClr val="FF0000"/>
              </a:solidFill>
            </a:endParaRPr>
          </a:p>
        </p:txBody>
      </p:sp>
      <p:pic>
        <p:nvPicPr>
          <p:cNvPr id="131" name="Google Shape;131;p24"/>
          <p:cNvPicPr preferRelativeResize="0"/>
          <p:nvPr/>
        </p:nvPicPr>
        <p:blipFill>
          <a:blip r:embed="rId3">
            <a:alphaModFix/>
          </a:blip>
          <a:stretch>
            <a:fillRect/>
          </a:stretch>
        </p:blipFill>
        <p:spPr>
          <a:xfrm>
            <a:off x="746450" y="1186986"/>
            <a:ext cx="7617250" cy="4817749"/>
          </a:xfrm>
          <a:prstGeom prst="rect">
            <a:avLst/>
          </a:prstGeom>
          <a:noFill/>
          <a:ln>
            <a:noFill/>
          </a:ln>
        </p:spPr>
      </p:pic>
      <p:sp>
        <p:nvSpPr>
          <p:cNvPr id="132" name="Google Shape;132;p24"/>
          <p:cNvSpPr txBox="1"/>
          <p:nvPr/>
        </p:nvSpPr>
        <p:spPr>
          <a:xfrm>
            <a:off x="154853" y="6131160"/>
            <a:ext cx="8808021" cy="62448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400" dirty="0"/>
              <a:t>Source: </a:t>
            </a:r>
            <a:r>
              <a:rPr lang="en" sz="1400" dirty="0" err="1"/>
              <a:t>Calmy</a:t>
            </a:r>
            <a:r>
              <a:rPr lang="en" sz="1400" dirty="0"/>
              <a:t> A, Ford N </a:t>
            </a:r>
            <a:r>
              <a:rPr lang="en" sz="1400" dirty="0" err="1"/>
              <a:t>Meintjes</a:t>
            </a:r>
            <a:r>
              <a:rPr lang="en" sz="1400" dirty="0"/>
              <a:t> G. The Persistent Challenge of Advanced HIV Disease and AIDS in the Era of Antiretroviral Therapy. Clinical Infectious Diseases [Online]. 2018 Mar 4 [Cited 2018 Jul 15];66(</a:t>
            </a:r>
            <a:r>
              <a:rPr lang="en" sz="1400" dirty="0" err="1"/>
              <a:t>Suppl</a:t>
            </a:r>
            <a:r>
              <a:rPr lang="en" sz="1400" dirty="0"/>
              <a:t> 2).  Available from: https://</a:t>
            </a:r>
            <a:r>
              <a:rPr lang="en" sz="1400" dirty="0" err="1"/>
              <a:t>doi.org</a:t>
            </a:r>
            <a:r>
              <a:rPr lang="en" sz="1400" dirty="0"/>
              <a:t>/10.1093/</a:t>
            </a:r>
            <a:r>
              <a:rPr lang="en" sz="1400" dirty="0" err="1"/>
              <a:t>cid</a:t>
            </a:r>
            <a:r>
              <a:rPr lang="en" sz="1400" dirty="0"/>
              <a:t>/cix1138 </a:t>
            </a:r>
            <a:endParaRPr sz="1400" dirty="0"/>
          </a:p>
        </p:txBody>
      </p:sp>
    </p:spTree>
    <p:extLst>
      <p:ext uri="{BB962C8B-B14F-4D97-AF65-F5344CB8AC3E}">
        <p14:creationId xmlns:p14="http://schemas.microsoft.com/office/powerpoint/2010/main" val="77544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419750" y="40477"/>
            <a:ext cx="7886700" cy="672104"/>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b="1" dirty="0" smtClean="0">
                <a:solidFill>
                  <a:srgbClr val="FF0000"/>
                </a:solidFill>
              </a:rPr>
              <a:t>Low CD4 at initiation</a:t>
            </a:r>
            <a:endParaRPr b="1" dirty="0">
              <a:solidFill>
                <a:srgbClr val="FF0000"/>
              </a:solidFill>
            </a:endParaRPr>
          </a:p>
        </p:txBody>
      </p:sp>
      <p:sp>
        <p:nvSpPr>
          <p:cNvPr id="138" name="Google Shape;138;p25"/>
          <p:cNvSpPr txBox="1">
            <a:spLocks noGrp="1"/>
          </p:cNvSpPr>
          <p:nvPr>
            <p:ph type="body" idx="4294967295"/>
          </p:nvPr>
        </p:nvSpPr>
        <p:spPr>
          <a:xfrm>
            <a:off x="6287586" y="1217129"/>
            <a:ext cx="2651639" cy="4650270"/>
          </a:xfrm>
          <a:prstGeom prst="rect">
            <a:avLst/>
          </a:prstGeom>
        </p:spPr>
        <p:txBody>
          <a:bodyPr spcFirstLastPara="1" wrap="square" lIns="91425" tIns="91425" rIns="91425" bIns="91425" anchor="t" anchorCtr="0">
            <a:noAutofit/>
          </a:bodyPr>
          <a:lstStyle/>
          <a:p>
            <a:pPr marL="457200" lvl="0" indent="-342900" rtl="0">
              <a:spcBef>
                <a:spcPts val="1600"/>
              </a:spcBef>
              <a:spcAft>
                <a:spcPts val="0"/>
              </a:spcAft>
              <a:buSzPts val="1800"/>
              <a:buChar char="●"/>
            </a:pPr>
            <a:r>
              <a:rPr lang="en-US" sz="1600" dirty="0" smtClean="0"/>
              <a:t>South Africa</a:t>
            </a:r>
          </a:p>
          <a:p>
            <a:pPr marL="457200" lvl="0" indent="-342900" rtl="0">
              <a:spcBef>
                <a:spcPts val="1600"/>
              </a:spcBef>
              <a:spcAft>
                <a:spcPts val="0"/>
              </a:spcAft>
              <a:buSzPts val="1800"/>
              <a:buChar char="●"/>
            </a:pPr>
            <a:r>
              <a:rPr lang="en-US" sz="1600" dirty="0" smtClean="0"/>
              <a:t>PLWHA </a:t>
            </a:r>
            <a:r>
              <a:rPr lang="en" sz="1600" dirty="0" smtClean="0"/>
              <a:t>presenting with advanced HIV disease has remained unchanged over the last 5 years</a:t>
            </a:r>
            <a:endParaRPr sz="1600" dirty="0" smtClean="0"/>
          </a:p>
          <a:p>
            <a:pPr marL="457200" lvl="0" indent="-342900" rtl="0">
              <a:spcBef>
                <a:spcPts val="0"/>
              </a:spcBef>
              <a:spcAft>
                <a:spcPts val="0"/>
              </a:spcAft>
              <a:buSzPts val="1800"/>
              <a:buChar char="●"/>
            </a:pPr>
            <a:r>
              <a:rPr lang="en" sz="1600" dirty="0" smtClean="0"/>
              <a:t>More </a:t>
            </a:r>
            <a:r>
              <a:rPr lang="en" sz="1600" dirty="0"/>
              <a:t>than a third of patients enter care with a CD4 cell count &lt;200 cells/µL.</a:t>
            </a:r>
            <a:endParaRPr sz="1600" dirty="0"/>
          </a:p>
          <a:p>
            <a:pPr marL="914400" lvl="1" indent="-317500" rtl="0">
              <a:spcBef>
                <a:spcPts val="0"/>
              </a:spcBef>
              <a:spcAft>
                <a:spcPts val="0"/>
              </a:spcAft>
              <a:buSzPts val="1400"/>
              <a:buChar char="○"/>
            </a:pPr>
            <a:r>
              <a:rPr lang="en" sz="1400" dirty="0"/>
              <a:t>Men almost twice as likely as women (23.1% vs 12.6% ) to enter care with very advanced HIV disease</a:t>
            </a:r>
            <a:endParaRPr sz="1400" dirty="0"/>
          </a:p>
          <a:p>
            <a:pPr marL="457200" lvl="0" indent="-342900" rtl="0">
              <a:spcBef>
                <a:spcPts val="0"/>
              </a:spcBef>
              <a:spcAft>
                <a:spcPts val="0"/>
              </a:spcAft>
              <a:buSzPts val="1800"/>
              <a:buChar char="●"/>
            </a:pPr>
            <a:r>
              <a:rPr lang="en" sz="1600" dirty="0"/>
              <a:t>Need to support rapid identification and treatment initiation</a:t>
            </a:r>
            <a:endParaRPr sz="1600" dirty="0"/>
          </a:p>
        </p:txBody>
      </p:sp>
      <p:pic>
        <p:nvPicPr>
          <p:cNvPr id="139" name="Google Shape;139;p25"/>
          <p:cNvPicPr preferRelativeResize="0"/>
          <p:nvPr/>
        </p:nvPicPr>
        <p:blipFill>
          <a:blip r:embed="rId3">
            <a:alphaModFix/>
          </a:blip>
          <a:stretch>
            <a:fillRect/>
          </a:stretch>
        </p:blipFill>
        <p:spPr>
          <a:xfrm>
            <a:off x="321779" y="1230953"/>
            <a:ext cx="6129092" cy="4636446"/>
          </a:xfrm>
          <a:prstGeom prst="rect">
            <a:avLst/>
          </a:prstGeom>
          <a:noFill/>
          <a:ln>
            <a:noFill/>
          </a:ln>
        </p:spPr>
      </p:pic>
      <p:sp>
        <p:nvSpPr>
          <p:cNvPr id="140" name="Google Shape;140;p25"/>
          <p:cNvSpPr txBox="1"/>
          <p:nvPr/>
        </p:nvSpPr>
        <p:spPr>
          <a:xfrm>
            <a:off x="234693" y="6196908"/>
            <a:ext cx="8704532" cy="76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000" dirty="0"/>
              <a:t>Source: Carmona S, </a:t>
            </a:r>
            <a:r>
              <a:rPr lang="en" sz="1000" dirty="0" err="1"/>
              <a:t>Bor</a:t>
            </a:r>
            <a:r>
              <a:rPr lang="en" sz="1000" dirty="0"/>
              <a:t> J, </a:t>
            </a:r>
            <a:r>
              <a:rPr lang="en" sz="1000" dirty="0" err="1"/>
              <a:t>Nattey</a:t>
            </a:r>
            <a:r>
              <a:rPr lang="en" sz="1000" dirty="0"/>
              <a:t> C, et al. Persistent high burden of advanced HIV disease among patients seeking care in South Africa’s National HIV program: Data from a nationwide laboratory cohort. </a:t>
            </a:r>
            <a:r>
              <a:rPr lang="en" sz="1000" dirty="0" err="1"/>
              <a:t>Clin</a:t>
            </a:r>
            <a:r>
              <a:rPr lang="en" sz="1000" dirty="0"/>
              <a:t> Infect Dis [Online]. 2018 Mar 4 [Cited 2018 Jul 13 ];66(</a:t>
            </a:r>
            <a:r>
              <a:rPr lang="en" sz="1000" dirty="0" err="1"/>
              <a:t>Suppl</a:t>
            </a:r>
            <a:r>
              <a:rPr lang="en" sz="1000" dirty="0"/>
              <a:t> 2). Available from: https://</a:t>
            </a:r>
            <a:r>
              <a:rPr lang="en" sz="1000" dirty="0" err="1"/>
              <a:t>academic.oup.com</a:t>
            </a:r>
            <a:r>
              <a:rPr lang="en" sz="1000" dirty="0"/>
              <a:t>/</a:t>
            </a:r>
            <a:r>
              <a:rPr lang="en" sz="1000" dirty="0" err="1"/>
              <a:t>cid</a:t>
            </a:r>
            <a:r>
              <a:rPr lang="en" sz="1000" dirty="0"/>
              <a:t>/article/66/suppl_2/S111/4918994?searchresult=1</a:t>
            </a:r>
            <a:endParaRPr sz="1000" dirty="0"/>
          </a:p>
        </p:txBody>
      </p:sp>
    </p:spTree>
    <p:extLst>
      <p:ext uri="{BB962C8B-B14F-4D97-AF65-F5344CB8AC3E}">
        <p14:creationId xmlns:p14="http://schemas.microsoft.com/office/powerpoint/2010/main" val="1719445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b="1" dirty="0" smtClean="0">
                <a:solidFill>
                  <a:srgbClr val="FF0000"/>
                </a:solidFill>
              </a:rPr>
              <a:t>LTFU and RIP</a:t>
            </a:r>
            <a:endParaRPr lang="en-GB" b="1" dirty="0">
              <a:solidFill>
                <a:srgbClr val="FF0000"/>
              </a:solidFill>
            </a:endParaRPr>
          </a:p>
        </p:txBody>
      </p:sp>
      <p:sp>
        <p:nvSpPr>
          <p:cNvPr id="4" name="Slide Number Placeholder 3"/>
          <p:cNvSpPr>
            <a:spLocks noGrp="1"/>
          </p:cNvSpPr>
          <p:nvPr>
            <p:ph type="sldNum" sz="quarter" idx="12"/>
          </p:nvPr>
        </p:nvSpPr>
        <p:spPr/>
        <p:txBody>
          <a:bodyPr/>
          <a:lstStyle/>
          <a:p>
            <a:fld id="{32C06E81-A944-274A-846E-05FC98FE5E84}" type="slidenum">
              <a:rPr lang="en-US" smtClean="0"/>
              <a:t>33</a:t>
            </a:fld>
            <a:endParaRPr lang="en-US"/>
          </a:p>
        </p:txBody>
      </p:sp>
      <p:sp>
        <p:nvSpPr>
          <p:cNvPr id="7" name="TextBox 6"/>
          <p:cNvSpPr txBox="1"/>
          <p:nvPr/>
        </p:nvSpPr>
        <p:spPr>
          <a:xfrm>
            <a:off x="190500" y="6096000"/>
            <a:ext cx="8839200" cy="523220"/>
          </a:xfrm>
          <a:prstGeom prst="rect">
            <a:avLst/>
          </a:prstGeom>
          <a:noFill/>
        </p:spPr>
        <p:txBody>
          <a:bodyPr wrap="square" rtlCol="0">
            <a:spAutoFit/>
          </a:bodyPr>
          <a:lstStyle/>
          <a:p>
            <a:r>
              <a:rPr lang="en-US" sz="1400" dirty="0" err="1"/>
              <a:t>Brinkhof</a:t>
            </a:r>
            <a:r>
              <a:rPr lang="en-US" sz="1400" dirty="0"/>
              <a:t> MW, </a:t>
            </a:r>
            <a:r>
              <a:rPr lang="en-US" sz="1400" dirty="0" err="1"/>
              <a:t>Pujades</a:t>
            </a:r>
            <a:r>
              <a:rPr lang="en-US" sz="1400" dirty="0"/>
              <a:t>-Rodriguez M, Egger M. Mortality of Patients Lost to Follow-Up in Antiretroviral Treatment </a:t>
            </a:r>
            <a:r>
              <a:rPr lang="en-US" sz="1400" dirty="0" err="1"/>
              <a:t>Programmes</a:t>
            </a:r>
            <a:r>
              <a:rPr lang="en-US" sz="1400" dirty="0"/>
              <a:t> in Resource-Limited Settings: Systematic Review and Meta-Analysis. PLOS ONE [Online].2009 Jun </a:t>
            </a:r>
            <a:r>
              <a:rPr lang="en-US" sz="1400" dirty="0" smtClean="0"/>
              <a:t>4. </a:t>
            </a:r>
            <a:endParaRPr lang="en-GB" sz="1400" dirty="0"/>
          </a:p>
        </p:txBody>
      </p:sp>
      <p:sp>
        <p:nvSpPr>
          <p:cNvPr id="8" name="TextBox 7"/>
          <p:cNvSpPr txBox="1"/>
          <p:nvPr/>
        </p:nvSpPr>
        <p:spPr>
          <a:xfrm>
            <a:off x="5505450" y="564510"/>
            <a:ext cx="3289300" cy="5632311"/>
          </a:xfrm>
          <a:prstGeom prst="rect">
            <a:avLst/>
          </a:prstGeom>
          <a:noFill/>
        </p:spPr>
        <p:txBody>
          <a:bodyPr wrap="square" rtlCol="0">
            <a:spAutoFit/>
          </a:bodyPr>
          <a:lstStyle/>
          <a:p>
            <a:pPr marL="285750" lvl="0" indent="-285750">
              <a:buFont typeface="Arial" charset="0"/>
              <a:buChar char="•"/>
            </a:pPr>
            <a:r>
              <a:rPr lang="en-US" dirty="0" smtClean="0"/>
              <a:t>17 studies, </a:t>
            </a:r>
            <a:r>
              <a:rPr lang="en-GB" dirty="0" smtClean="0"/>
              <a:t>6,420 </a:t>
            </a:r>
            <a:r>
              <a:rPr lang="en-GB" dirty="0" err="1" smtClean="0"/>
              <a:t>ppl</a:t>
            </a:r>
            <a:r>
              <a:rPr lang="en-GB" dirty="0" smtClean="0"/>
              <a:t> on ART</a:t>
            </a:r>
            <a:endParaRPr lang="en-US" dirty="0"/>
          </a:p>
          <a:p>
            <a:pPr marL="285750" lvl="0" indent="-285750">
              <a:buFont typeface="Arial" charset="0"/>
              <a:buChar char="•"/>
            </a:pPr>
            <a:endParaRPr lang="en-US" dirty="0" smtClean="0"/>
          </a:p>
          <a:p>
            <a:pPr marL="285750" lvl="0" indent="-285750">
              <a:buFont typeface="Arial" charset="0"/>
              <a:buChar char="•"/>
            </a:pPr>
            <a:r>
              <a:rPr lang="en-US" dirty="0" smtClean="0"/>
              <a:t>“Substantial minority” of LTFU adults cannot be found</a:t>
            </a:r>
          </a:p>
          <a:p>
            <a:pPr marL="285750" lvl="0" indent="-285750">
              <a:buFont typeface="Arial" charset="0"/>
              <a:buChar char="•"/>
            </a:pPr>
            <a:endParaRPr lang="en-US" b="1" dirty="0" smtClean="0"/>
          </a:p>
          <a:p>
            <a:pPr marL="285750" lvl="0" indent="-285750">
              <a:buFont typeface="Arial" charset="0"/>
              <a:buChar char="•"/>
            </a:pPr>
            <a:r>
              <a:rPr lang="en-GB" dirty="0"/>
              <a:t>The combined mortality was 40% (95% confidence interval 33%–48%), </a:t>
            </a:r>
            <a:endParaRPr lang="en-GB" dirty="0" smtClean="0"/>
          </a:p>
          <a:p>
            <a:pPr marL="285750" lvl="0" indent="-285750">
              <a:buFont typeface="Arial" charset="0"/>
              <a:buChar char="•"/>
            </a:pPr>
            <a:endParaRPr lang="en-US" b="1" dirty="0" smtClean="0"/>
          </a:p>
          <a:p>
            <a:pPr marL="285750" indent="-285750">
              <a:buFont typeface="Arial" charset="0"/>
              <a:buChar char="•"/>
            </a:pPr>
            <a:r>
              <a:rPr lang="en-US" dirty="0" smtClean="0"/>
              <a:t>Mortality “inversely associated” with LTFU rates: as LTFU rates increased, RIP among LTFU fell</a:t>
            </a:r>
          </a:p>
          <a:p>
            <a:pPr marL="742950" lvl="1" indent="-285750">
              <a:buFont typeface="Arial" charset="0"/>
              <a:buChar char="•"/>
            </a:pPr>
            <a:r>
              <a:rPr lang="en-US" dirty="0" smtClean="0"/>
              <a:t>20</a:t>
            </a:r>
            <a:r>
              <a:rPr lang="en-US" dirty="0"/>
              <a:t>% to 60% </a:t>
            </a:r>
            <a:r>
              <a:rPr lang="en-US" dirty="0" smtClean="0"/>
              <a:t>LTFU died </a:t>
            </a:r>
            <a:r>
              <a:rPr lang="en-GB" dirty="0"/>
              <a:t>as the percentage of patients </a:t>
            </a:r>
            <a:r>
              <a:rPr lang="en-GB" dirty="0" smtClean="0"/>
              <a:t>LTFU increased </a:t>
            </a:r>
            <a:r>
              <a:rPr lang="en-GB" dirty="0"/>
              <a:t>from 5% to 50</a:t>
            </a:r>
            <a:r>
              <a:rPr lang="en-GB" dirty="0" smtClean="0"/>
              <a:t>%</a:t>
            </a:r>
            <a:endParaRPr lang="en-US" dirty="0"/>
          </a:p>
          <a:p>
            <a:pPr marL="285750" indent="-285750">
              <a:buFont typeface="Arial" charset="0"/>
              <a:buChar char="•"/>
            </a:pPr>
            <a:endParaRPr lang="en-US" dirty="0" smtClean="0"/>
          </a:p>
          <a:p>
            <a:pPr marL="285750" lvl="0" indent="-285750">
              <a:buFont typeface="Arial" charset="0"/>
              <a:buChar char="•"/>
            </a:pPr>
            <a:endParaRPr lang="en-US" dirty="0"/>
          </a:p>
          <a:p>
            <a:pPr marL="285750" indent="-285750">
              <a:buFont typeface="Arial" charset="0"/>
              <a:buChar char="•"/>
            </a:pPr>
            <a:endParaRPr lang="en-GB" dirty="0"/>
          </a:p>
        </p:txBody>
      </p:sp>
      <p:pic>
        <p:nvPicPr>
          <p:cNvPr id="1026" name="Picture 2" descr="http://journals.plos.org/plosone/article/figure/image?size=medium&amp;id=info:doi/10.1371/journal.pone.0005790.g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690689"/>
            <a:ext cx="4876800" cy="3933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1579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7620"/>
            <a:ext cx="7886700" cy="1325563"/>
          </a:xfrm>
        </p:spPr>
        <p:txBody>
          <a:bodyPr>
            <a:noAutofit/>
          </a:bodyPr>
          <a:lstStyle/>
          <a:p>
            <a:pPr lvl="0"/>
            <a:r>
              <a:rPr lang="en-GB" sz="3600" b="1" dirty="0" smtClean="0">
                <a:solidFill>
                  <a:srgbClr val="FF0000"/>
                </a:solidFill>
              </a:rPr>
              <a:t>Diagnosing TB in HIV+ pregnant women</a:t>
            </a:r>
            <a:endParaRPr lang="en-GB" sz="3600" dirty="0"/>
          </a:p>
        </p:txBody>
      </p:sp>
      <p:sp>
        <p:nvSpPr>
          <p:cNvPr id="3" name="Content Placeholder 2"/>
          <p:cNvSpPr>
            <a:spLocks noGrp="1"/>
          </p:cNvSpPr>
          <p:nvPr>
            <p:ph idx="1"/>
          </p:nvPr>
        </p:nvSpPr>
        <p:spPr>
          <a:xfrm>
            <a:off x="545523" y="1453183"/>
            <a:ext cx="7886700" cy="5101996"/>
          </a:xfrm>
        </p:spPr>
        <p:txBody>
          <a:bodyPr>
            <a:noAutofit/>
          </a:bodyPr>
          <a:lstStyle/>
          <a:p>
            <a:r>
              <a:rPr lang="en-US" sz="1600" b="1" dirty="0" smtClean="0"/>
              <a:t>Symptom screening not good enough for HIV+ pregnant women</a:t>
            </a:r>
          </a:p>
          <a:p>
            <a:pPr lvl="1"/>
            <a:r>
              <a:rPr lang="en-US" sz="1200" b="1" dirty="0" smtClean="0"/>
              <a:t>Symptom screening 90.1% sensitivity</a:t>
            </a:r>
          </a:p>
          <a:p>
            <a:pPr lvl="1"/>
            <a:r>
              <a:rPr lang="en-US" sz="1200" b="1" dirty="0" smtClean="0"/>
              <a:t>But among HIV+ pregnant women (RSA) dropped to 28% </a:t>
            </a:r>
          </a:p>
          <a:p>
            <a:pPr lvl="0"/>
            <a:r>
              <a:rPr lang="en-US" sz="1600" b="1" dirty="0" smtClean="0"/>
              <a:t>a </a:t>
            </a:r>
            <a:r>
              <a:rPr lang="en-US" sz="1600" b="1" dirty="0"/>
              <a:t>cluster-</a:t>
            </a:r>
            <a:r>
              <a:rPr lang="en-US" sz="1600" b="1" dirty="0" err="1"/>
              <a:t>randomised</a:t>
            </a:r>
            <a:r>
              <a:rPr lang="en-US" sz="1600" b="1" dirty="0"/>
              <a:t> trial to compare universal sputum TB testing with standard symptom-based testing in this population.</a:t>
            </a:r>
          </a:p>
          <a:p>
            <a:r>
              <a:rPr lang="en-GB" sz="1600" b="1" dirty="0"/>
              <a:t>The majority of women with previously undiagnosed prevalent TB were asymptomatic</a:t>
            </a:r>
            <a:r>
              <a:rPr lang="en-GB" sz="1600" b="1" dirty="0" smtClean="0"/>
              <a:t>.</a:t>
            </a:r>
          </a:p>
          <a:p>
            <a:r>
              <a:rPr lang="en-US" sz="1600" b="1" dirty="0" smtClean="0"/>
              <a:t>Universal </a:t>
            </a:r>
            <a:r>
              <a:rPr lang="en-US" sz="1600" b="1" dirty="0"/>
              <a:t>TB screening of all </a:t>
            </a:r>
            <a:r>
              <a:rPr lang="en-US" sz="1600" b="1" dirty="0" smtClean="0"/>
              <a:t>HIV+ </a:t>
            </a:r>
            <a:r>
              <a:rPr lang="en-US" sz="1600" b="1" dirty="0"/>
              <a:t>pregnant women increased case detection 10-fold </a:t>
            </a:r>
            <a:endParaRPr lang="en-US" sz="1600" b="1" dirty="0" smtClean="0"/>
          </a:p>
          <a:p>
            <a:r>
              <a:rPr lang="en-US" sz="1600" b="1" dirty="0" smtClean="0"/>
              <a:t>MGIT </a:t>
            </a:r>
            <a:r>
              <a:rPr lang="en-US" sz="1600" b="1" dirty="0"/>
              <a:t>identified more TB than </a:t>
            </a:r>
            <a:r>
              <a:rPr lang="en-US" sz="1600" b="1" dirty="0" err="1"/>
              <a:t>Xpert</a:t>
            </a:r>
            <a:r>
              <a:rPr lang="en-US" sz="1600" b="1" dirty="0"/>
              <a:t> in women whose pregnancy may mask TB symptoms. </a:t>
            </a:r>
            <a:endParaRPr lang="en-US" sz="1600" b="1" dirty="0" smtClean="0"/>
          </a:p>
          <a:p>
            <a:r>
              <a:rPr lang="en-US" sz="1600" b="1" dirty="0" smtClean="0"/>
              <a:t>Our </a:t>
            </a:r>
            <a:r>
              <a:rPr lang="en-US" sz="1600" b="1" dirty="0"/>
              <a:t>data support sputum testing all HIV-infected pregnant women for TB in high </a:t>
            </a:r>
            <a:r>
              <a:rPr lang="en-US" sz="1600" b="1" dirty="0" smtClean="0"/>
              <a:t>burden</a:t>
            </a:r>
          </a:p>
          <a:p>
            <a:pPr lvl="0"/>
            <a:r>
              <a:rPr lang="en-US" sz="1600" b="1" dirty="0" err="1"/>
              <a:t>Xpert</a:t>
            </a:r>
            <a:r>
              <a:rPr lang="en-US" sz="1600" b="1" dirty="0"/>
              <a:t> detected one third the rate of TB compared with </a:t>
            </a:r>
            <a:r>
              <a:rPr lang="en-US" sz="1600" b="1" dirty="0" smtClean="0"/>
              <a:t>MGIT</a:t>
            </a:r>
          </a:p>
          <a:p>
            <a:endParaRPr lang="en-GB" sz="1600" b="1" dirty="0" smtClean="0"/>
          </a:p>
        </p:txBody>
      </p:sp>
      <p:sp>
        <p:nvSpPr>
          <p:cNvPr id="4" name="Slide Number Placeholder 3"/>
          <p:cNvSpPr>
            <a:spLocks noGrp="1"/>
          </p:cNvSpPr>
          <p:nvPr>
            <p:ph type="sldNum" sz="quarter" idx="12"/>
          </p:nvPr>
        </p:nvSpPr>
        <p:spPr/>
        <p:txBody>
          <a:bodyPr/>
          <a:lstStyle/>
          <a:p>
            <a:fld id="{32C06E81-A944-274A-846E-05FC98FE5E84}" type="slidenum">
              <a:rPr lang="en-US" smtClean="0"/>
              <a:t>34</a:t>
            </a:fld>
            <a:endParaRPr lang="en-US"/>
          </a:p>
        </p:txBody>
      </p:sp>
      <p:sp>
        <p:nvSpPr>
          <p:cNvPr id="5" name="TextBox 4"/>
          <p:cNvSpPr txBox="1"/>
          <p:nvPr/>
        </p:nvSpPr>
        <p:spPr>
          <a:xfrm>
            <a:off x="43873" y="5728389"/>
            <a:ext cx="8890000" cy="1015663"/>
          </a:xfrm>
          <a:prstGeom prst="rect">
            <a:avLst/>
          </a:prstGeom>
          <a:noFill/>
        </p:spPr>
        <p:txBody>
          <a:bodyPr wrap="square" rtlCol="0">
            <a:spAutoFit/>
          </a:bodyPr>
          <a:lstStyle/>
          <a:p>
            <a:r>
              <a:rPr lang="en-US" sz="1200" dirty="0"/>
              <a:t>Martinson N et al. Universal sputum testing vs symptom-based testing for tuberculosis (TB) in HIV infected pregnant women: a cluster-</a:t>
            </a:r>
            <a:r>
              <a:rPr lang="en-US" sz="1200" dirty="0" err="1"/>
              <a:t>randomised</a:t>
            </a:r>
            <a:r>
              <a:rPr lang="en-US" sz="1200" dirty="0"/>
              <a:t> implementation trial in South Africa.  9th IAS Conference on HIV Science. 23–26 July 2017. Paris. Poster abstract TUPDB0204LB</a:t>
            </a:r>
            <a:r>
              <a:rPr lang="en-US" sz="1200" dirty="0" smtClean="0"/>
              <a:t>.</a:t>
            </a:r>
          </a:p>
          <a:p>
            <a:endParaRPr lang="en-US" sz="1200" dirty="0"/>
          </a:p>
          <a:p>
            <a:r>
              <a:rPr lang="en-US" sz="1200" dirty="0"/>
              <a:t>Hoffman CJ, </a:t>
            </a:r>
            <a:r>
              <a:rPr lang="en-US" sz="1200" dirty="0" err="1"/>
              <a:t>Variava</a:t>
            </a:r>
            <a:r>
              <a:rPr lang="en-US" sz="1200" dirty="0"/>
              <a:t> E, </a:t>
            </a:r>
            <a:r>
              <a:rPr lang="en-US" sz="1200" dirty="0" err="1"/>
              <a:t>Rakgokong</a:t>
            </a:r>
            <a:r>
              <a:rPr lang="en-US" sz="1200" dirty="0"/>
              <a:t> M, et al. High Prevalence of Pulmonary Tuberculosis but Low Sensitivity of Symptom Screening among HIV-Infected Pregnant Women in South Africa. PLOS ONE [Online]. 2013 Apr 17</a:t>
            </a:r>
            <a:endParaRPr lang="en-GB" sz="1200" dirty="0"/>
          </a:p>
        </p:txBody>
      </p:sp>
    </p:spTree>
    <p:extLst>
      <p:ext uri="{BB962C8B-B14F-4D97-AF65-F5344CB8AC3E}">
        <p14:creationId xmlns:p14="http://schemas.microsoft.com/office/powerpoint/2010/main" val="660334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84618" cy="1143000"/>
          </a:xfrm>
        </p:spPr>
        <p:txBody>
          <a:bodyPr/>
          <a:lstStyle/>
          <a:p>
            <a:pPr algn="l"/>
            <a:r>
              <a:rPr lang="en-US" sz="3200" b="1" dirty="0" smtClean="0"/>
              <a:t>Swaziland: TB decreased as ART </a:t>
            </a:r>
            <a:r>
              <a:rPr lang="en-US" sz="3200" b="1" dirty="0"/>
              <a:t>coverage</a:t>
            </a:r>
            <a:r>
              <a:rPr lang="en-US" sz="3200" dirty="0"/>
              <a:t> </a:t>
            </a:r>
            <a:r>
              <a:rPr lang="en-US" sz="3200" b="1" dirty="0" smtClean="0"/>
              <a:t>increased</a:t>
            </a:r>
            <a:endParaRPr lang="en-GB" sz="3200" b="1" dirty="0"/>
          </a:p>
        </p:txBody>
      </p:sp>
      <p:graphicFrame>
        <p:nvGraphicFramePr>
          <p:cNvPr id="4" name="Content Placeholder 3"/>
          <p:cNvGraphicFramePr>
            <a:graphicFrameLocks noGrp="1"/>
          </p:cNvGraphicFramePr>
          <p:nvPr>
            <p:ph idx="1"/>
            <p:extLst/>
          </p:nvPr>
        </p:nvGraphicFramePr>
        <p:xfrm>
          <a:off x="457199" y="1731818"/>
          <a:ext cx="8686801" cy="439434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96000" y="274638"/>
            <a:ext cx="3048000" cy="1200329"/>
          </a:xfrm>
          <a:prstGeom prst="rect">
            <a:avLst/>
          </a:prstGeom>
          <a:noFill/>
        </p:spPr>
        <p:txBody>
          <a:bodyPr wrap="square" rtlCol="0">
            <a:spAutoFit/>
          </a:bodyPr>
          <a:lstStyle/>
          <a:p>
            <a:r>
              <a:rPr lang="en-GB" sz="3600" b="1" dirty="0" smtClean="0">
                <a:solidFill>
                  <a:srgbClr val="00B0F0"/>
                </a:solidFill>
              </a:rPr>
              <a:t>–––</a:t>
            </a:r>
            <a:r>
              <a:rPr lang="en-GB" sz="2400" dirty="0" smtClean="0"/>
              <a:t> </a:t>
            </a:r>
            <a:r>
              <a:rPr lang="en-GB" dirty="0" smtClean="0"/>
              <a:t>TB cases x 100</a:t>
            </a:r>
          </a:p>
          <a:p>
            <a:r>
              <a:rPr lang="en-GB" sz="3600" b="1" dirty="0" smtClean="0">
                <a:solidFill>
                  <a:srgbClr val="FF0000"/>
                </a:solidFill>
              </a:rPr>
              <a:t>–––</a:t>
            </a:r>
            <a:r>
              <a:rPr lang="en-GB" dirty="0" smtClean="0">
                <a:solidFill>
                  <a:srgbClr val="00B0F0"/>
                </a:solidFill>
              </a:rPr>
              <a:t> </a:t>
            </a:r>
            <a:r>
              <a:rPr lang="en-GB" dirty="0" smtClean="0"/>
              <a:t>ART coverage %</a:t>
            </a:r>
            <a:endParaRPr lang="en-GB" dirty="0"/>
          </a:p>
        </p:txBody>
      </p:sp>
    </p:spTree>
    <p:extLst>
      <p:ext uri="{BB962C8B-B14F-4D97-AF65-F5344CB8AC3E}">
        <p14:creationId xmlns:p14="http://schemas.microsoft.com/office/powerpoint/2010/main" val="451940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99000" y="685800"/>
            <a:ext cx="4349220" cy="2746164"/>
          </a:xfrm>
          <a:prstGeom prst="rect">
            <a:avLst/>
          </a:prstGeom>
        </p:spPr>
      </p:pic>
      <p:pic>
        <p:nvPicPr>
          <p:cNvPr id="6" name="Picture 5"/>
          <p:cNvPicPr>
            <a:picLocks noChangeAspect="1"/>
          </p:cNvPicPr>
          <p:nvPr/>
        </p:nvPicPr>
        <p:blipFill>
          <a:blip r:embed="rId4"/>
          <a:stretch>
            <a:fillRect/>
          </a:stretch>
        </p:blipFill>
        <p:spPr>
          <a:xfrm>
            <a:off x="99666" y="685800"/>
            <a:ext cx="3815292" cy="2746164"/>
          </a:xfrm>
          <a:prstGeom prst="rect">
            <a:avLst/>
          </a:prstGeom>
        </p:spPr>
      </p:pic>
      <p:pic>
        <p:nvPicPr>
          <p:cNvPr id="8" name="Picture 7"/>
          <p:cNvPicPr>
            <a:picLocks noChangeAspect="1"/>
          </p:cNvPicPr>
          <p:nvPr/>
        </p:nvPicPr>
        <p:blipFill>
          <a:blip r:embed="rId5"/>
          <a:stretch>
            <a:fillRect/>
          </a:stretch>
        </p:blipFill>
        <p:spPr>
          <a:xfrm>
            <a:off x="4691591" y="3512768"/>
            <a:ext cx="4356629" cy="2888561"/>
          </a:xfrm>
          <a:prstGeom prst="rect">
            <a:avLst/>
          </a:prstGeom>
        </p:spPr>
      </p:pic>
      <p:sp>
        <p:nvSpPr>
          <p:cNvPr id="11" name="Title 1"/>
          <p:cNvSpPr txBox="1">
            <a:spLocks/>
          </p:cNvSpPr>
          <p:nvPr/>
        </p:nvSpPr>
        <p:spPr>
          <a:xfrm>
            <a:off x="1270638" y="36992"/>
            <a:ext cx="6932856" cy="683643"/>
          </a:xfrm>
          <a:prstGeom prst="rect">
            <a:avLst/>
          </a:prstGeom>
        </p:spPr>
        <p:txBody>
          <a:bodyPr/>
          <a:lstStyle>
            <a:lvl1pPr algn="ctr" defTabSz="457200" rtl="0" eaLnBrk="1" latinLnBrk="0" hangingPunct="1">
              <a:spcBef>
                <a:spcPct val="0"/>
              </a:spcBef>
              <a:buNone/>
              <a:defRPr sz="4400" kern="1200">
                <a:solidFill>
                  <a:schemeClr val="bg1"/>
                </a:solidFill>
                <a:latin typeface="Calibri" panose="020F0502020204030204" pitchFamily="34" charset="0"/>
                <a:ea typeface="+mj-ea"/>
                <a:cs typeface="Arial" pitchFamily="34" charset="0"/>
              </a:defRPr>
            </a:lvl1pPr>
          </a:lstStyle>
          <a:p>
            <a:r>
              <a:rPr lang="fr-BE" altLang="en-US" sz="2333" smtClean="0"/>
              <a:t>Cd4 &amp; IPD mortality: Cd4 is </a:t>
            </a:r>
            <a:endParaRPr lang="fr-BE" altLang="en-US" sz="2333" dirty="0"/>
          </a:p>
        </p:txBody>
      </p:sp>
      <p:sp>
        <p:nvSpPr>
          <p:cNvPr id="12" name="Title 1"/>
          <p:cNvSpPr txBox="1">
            <a:spLocks/>
          </p:cNvSpPr>
          <p:nvPr/>
        </p:nvSpPr>
        <p:spPr>
          <a:xfrm>
            <a:off x="245533" y="1"/>
            <a:ext cx="6658850" cy="604996"/>
          </a:xfrm>
          <a:prstGeom prst="rect">
            <a:avLst/>
          </a:prstGeom>
          <a:solidFill>
            <a:srgbClr val="0070C0"/>
          </a:solidFill>
        </p:spPr>
        <p:txBody>
          <a:bodyPr/>
          <a:lstStyle>
            <a:lvl1pPr algn="ctr" defTabSz="457200" rtl="0" eaLnBrk="1" latinLnBrk="0" hangingPunct="1">
              <a:spcBef>
                <a:spcPct val="0"/>
              </a:spcBef>
              <a:buNone/>
              <a:defRPr sz="4400" kern="1200">
                <a:solidFill>
                  <a:schemeClr val="bg1"/>
                </a:solidFill>
                <a:latin typeface="Calibri" panose="020F0502020204030204" pitchFamily="34" charset="0"/>
                <a:ea typeface="+mj-ea"/>
                <a:cs typeface="Arial" pitchFamily="34" charset="0"/>
              </a:defRPr>
            </a:lvl1pPr>
          </a:lstStyle>
          <a:p>
            <a:pPr algn="l"/>
            <a:r>
              <a:rPr lang="fr-BE" altLang="en-US" sz="2000" dirty="0" smtClean="0"/>
              <a:t>Most </a:t>
            </a:r>
            <a:r>
              <a:rPr lang="fr-BE" altLang="en-US" sz="2000" dirty="0" err="1" smtClean="0"/>
              <a:t>common</a:t>
            </a:r>
            <a:r>
              <a:rPr lang="fr-BE" altLang="en-US" sz="2000" dirty="0" smtClean="0"/>
              <a:t> causes of HIV </a:t>
            </a:r>
            <a:r>
              <a:rPr lang="fr-BE" altLang="en-US" sz="2000" dirty="0" err="1" smtClean="0"/>
              <a:t>related</a:t>
            </a:r>
            <a:r>
              <a:rPr lang="fr-BE" altLang="en-US" sz="2000" dirty="0" smtClean="0"/>
              <a:t> </a:t>
            </a:r>
            <a:r>
              <a:rPr lang="fr-BE" altLang="en-US" sz="2000" dirty="0" err="1" smtClean="0"/>
              <a:t>mortality</a:t>
            </a:r>
            <a:r>
              <a:rPr lang="fr-BE" altLang="en-US" sz="2000" dirty="0" smtClean="0"/>
              <a:t> ( %) and CFR .</a:t>
            </a:r>
          </a:p>
          <a:p>
            <a:pPr algn="l"/>
            <a:r>
              <a:rPr lang="fr-BE" altLang="en-US" sz="2000" dirty="0" smtClean="0"/>
              <a:t>Kinshasa, </a:t>
            </a:r>
            <a:r>
              <a:rPr lang="fr-BE" altLang="en-US" sz="2000" dirty="0"/>
              <a:t>C</a:t>
            </a:r>
            <a:r>
              <a:rPr lang="fr-BE" altLang="en-US" sz="2000" dirty="0" smtClean="0"/>
              <a:t>onakry , Maputo 2018</a:t>
            </a:r>
            <a:endParaRPr lang="fr-BE" altLang="en-US" sz="2000" dirty="0"/>
          </a:p>
        </p:txBody>
      </p:sp>
      <p:pic>
        <p:nvPicPr>
          <p:cNvPr id="10" name="Picture 2"/>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0633" t="1936" r="17072" b="3383"/>
          <a:stretch/>
        </p:blipFill>
        <p:spPr bwMode="auto">
          <a:xfrm>
            <a:off x="99668" y="3958332"/>
            <a:ext cx="3296676" cy="237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58629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2C06E81-A944-274A-846E-05FC98FE5E84}" type="slidenum">
              <a:rPr lang="en-US" smtClean="0"/>
              <a:t>37</a:t>
            </a:fld>
            <a:endParaRPr lang="en-US"/>
          </a:p>
        </p:txBody>
      </p:sp>
      <p:pic>
        <p:nvPicPr>
          <p:cNvPr id="3" name="Picture 2" descr="P:\HTB Intern Summer 2018 (Allyson Stieber)\Powerpoints for IAC\miles to go 4.PNG"/>
          <p:cNvPicPr/>
          <p:nvPr/>
        </p:nvPicPr>
        <p:blipFill>
          <a:blip r:embed="rId2">
            <a:extLst>
              <a:ext uri="{28A0092B-C50C-407E-A947-70E740481C1C}">
                <a14:useLocalDpi xmlns:a14="http://schemas.microsoft.com/office/drawing/2010/main" val="0"/>
              </a:ext>
            </a:extLst>
          </a:blip>
          <a:srcRect/>
          <a:stretch>
            <a:fillRect/>
          </a:stretch>
        </p:blipFill>
        <p:spPr bwMode="auto">
          <a:xfrm>
            <a:off x="1611407" y="-377273"/>
            <a:ext cx="5465254" cy="7440682"/>
          </a:xfrm>
          <a:prstGeom prst="rect">
            <a:avLst/>
          </a:prstGeom>
          <a:noFill/>
          <a:ln>
            <a:noFill/>
          </a:ln>
        </p:spPr>
      </p:pic>
    </p:spTree>
    <p:extLst>
      <p:ext uri="{BB962C8B-B14F-4D97-AF65-F5344CB8AC3E}">
        <p14:creationId xmlns:p14="http://schemas.microsoft.com/office/powerpoint/2010/main" val="407794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590550" y="84137"/>
            <a:ext cx="7886700" cy="1325563"/>
          </a:xfrm>
        </p:spPr>
        <p:txBody>
          <a:bodyPr/>
          <a:lstStyle/>
          <a:p>
            <a:r>
              <a:rPr lang="en-GB" dirty="0" smtClean="0">
                <a:solidFill>
                  <a:srgbClr val="FF0000"/>
                </a:solidFill>
              </a:rPr>
              <a:t>LTFU known to have died</a:t>
            </a:r>
            <a:endParaRPr lang="en-GB" dirty="0">
              <a:solidFill>
                <a:srgbClr val="FF0000"/>
              </a:solidFill>
            </a:endParaRPr>
          </a:p>
        </p:txBody>
      </p:sp>
      <p:sp>
        <p:nvSpPr>
          <p:cNvPr id="6" name="Content Placeholder 5"/>
          <p:cNvSpPr>
            <a:spLocks noGrp="1"/>
          </p:cNvSpPr>
          <p:nvPr>
            <p:ph idx="1"/>
          </p:nvPr>
        </p:nvSpPr>
        <p:spPr>
          <a:xfrm>
            <a:off x="628650" y="1270000"/>
            <a:ext cx="7886700" cy="4767263"/>
          </a:xfrm>
        </p:spPr>
        <p:txBody>
          <a:bodyPr>
            <a:normAutofit/>
          </a:bodyPr>
          <a:lstStyle/>
          <a:p>
            <a:pPr lvl="0" fontAlgn="base"/>
            <a:r>
              <a:rPr lang="en-US" dirty="0" smtClean="0"/>
              <a:t>Fox &amp; Rosen systematic review</a:t>
            </a:r>
          </a:p>
          <a:p>
            <a:pPr fontAlgn="base"/>
            <a:r>
              <a:rPr lang="en-US" dirty="0" smtClean="0"/>
              <a:t>1,554,773 PLWHA on </a:t>
            </a:r>
            <a:r>
              <a:rPr lang="en-US" dirty="0"/>
              <a:t>ART, 42 countries, </a:t>
            </a:r>
            <a:r>
              <a:rPr lang="en-US" dirty="0" smtClean="0"/>
              <a:t>2008-2013</a:t>
            </a:r>
          </a:p>
          <a:p>
            <a:pPr fontAlgn="base"/>
            <a:r>
              <a:rPr lang="en-US" dirty="0" smtClean="0"/>
              <a:t>Retention </a:t>
            </a:r>
            <a:r>
              <a:rPr lang="en-US" dirty="0"/>
              <a:t>at 36 months </a:t>
            </a:r>
            <a:r>
              <a:rPr lang="en-US" dirty="0" smtClean="0"/>
              <a:t>was 65-70%</a:t>
            </a:r>
            <a:endParaRPr lang="en-US" dirty="0"/>
          </a:p>
          <a:p>
            <a:pPr lvl="1" fontAlgn="base"/>
            <a:r>
              <a:rPr lang="en-US" dirty="0" smtClean="0"/>
              <a:t>65</a:t>
            </a:r>
            <a:r>
              <a:rPr lang="en-US" dirty="0"/>
              <a:t>% in </a:t>
            </a:r>
            <a:r>
              <a:rPr lang="en-US" dirty="0" smtClean="0"/>
              <a:t>Africa</a:t>
            </a:r>
          </a:p>
          <a:p>
            <a:pPr lvl="1" fontAlgn="base"/>
            <a:r>
              <a:rPr lang="en-US" dirty="0" smtClean="0"/>
              <a:t>80</a:t>
            </a:r>
            <a:r>
              <a:rPr lang="en-US" dirty="0"/>
              <a:t>% in </a:t>
            </a:r>
            <a:r>
              <a:rPr lang="en-US" dirty="0" smtClean="0"/>
              <a:t>Asia</a:t>
            </a:r>
          </a:p>
          <a:p>
            <a:pPr lvl="1" fontAlgn="base"/>
            <a:r>
              <a:rPr lang="en-US" dirty="0"/>
              <a:t>6</a:t>
            </a:r>
            <a:r>
              <a:rPr lang="en-US" dirty="0" smtClean="0"/>
              <a:t>4</a:t>
            </a:r>
            <a:r>
              <a:rPr lang="en-US" dirty="0"/>
              <a:t>% in Latin America and the </a:t>
            </a:r>
            <a:r>
              <a:rPr lang="en-US" dirty="0" smtClean="0"/>
              <a:t>Caribbean </a:t>
            </a:r>
          </a:p>
          <a:p>
            <a:pPr fontAlgn="base"/>
            <a:r>
              <a:rPr lang="en-US" b="1" dirty="0" smtClean="0"/>
              <a:t>43</a:t>
            </a:r>
            <a:r>
              <a:rPr lang="en-US" b="1" dirty="0"/>
              <a:t>% of all </a:t>
            </a:r>
            <a:r>
              <a:rPr lang="en-US" b="1" dirty="0" smtClean="0"/>
              <a:t>PLWHA on ART “not </a:t>
            </a:r>
            <a:r>
              <a:rPr lang="en-US" b="1" dirty="0"/>
              <a:t>retained were known to have </a:t>
            </a:r>
            <a:r>
              <a:rPr lang="en-US" b="1" dirty="0" smtClean="0"/>
              <a:t>died”</a:t>
            </a:r>
            <a:endParaRPr lang="en-US" b="1" dirty="0"/>
          </a:p>
        </p:txBody>
      </p:sp>
      <p:sp>
        <p:nvSpPr>
          <p:cNvPr id="4" name="Slide Number Placeholder 3"/>
          <p:cNvSpPr>
            <a:spLocks noGrp="1"/>
          </p:cNvSpPr>
          <p:nvPr>
            <p:ph type="sldNum" sz="quarter" idx="12"/>
          </p:nvPr>
        </p:nvSpPr>
        <p:spPr/>
        <p:txBody>
          <a:bodyPr/>
          <a:lstStyle/>
          <a:p>
            <a:fld id="{32C06E81-A944-274A-846E-05FC98FE5E84}" type="slidenum">
              <a:rPr lang="en-US" smtClean="0"/>
              <a:t>38</a:t>
            </a:fld>
            <a:endParaRPr lang="en-US"/>
          </a:p>
        </p:txBody>
      </p:sp>
      <p:sp>
        <p:nvSpPr>
          <p:cNvPr id="7" name="TextBox 6"/>
          <p:cNvSpPr txBox="1"/>
          <p:nvPr/>
        </p:nvSpPr>
        <p:spPr>
          <a:xfrm>
            <a:off x="101600" y="6299856"/>
            <a:ext cx="8940800" cy="523220"/>
          </a:xfrm>
          <a:prstGeom prst="rect">
            <a:avLst/>
          </a:prstGeom>
          <a:noFill/>
        </p:spPr>
        <p:txBody>
          <a:bodyPr wrap="square" rtlCol="0">
            <a:spAutoFit/>
          </a:bodyPr>
          <a:lstStyle/>
          <a:p>
            <a:r>
              <a:rPr lang="en-US" sz="1400" dirty="0"/>
              <a:t>Fox MP, Rosen S. Retention of Adult Patients on Antiretroviral Therapy in Low- and Middle-Income Countries: Systematic Review and Meta-analysis 2008–2013. J </a:t>
            </a:r>
            <a:r>
              <a:rPr lang="en-US" sz="1400" dirty="0" err="1"/>
              <a:t>Acquir</a:t>
            </a:r>
            <a:r>
              <a:rPr lang="en-US" sz="1400" dirty="0"/>
              <a:t> Immune </a:t>
            </a:r>
            <a:r>
              <a:rPr lang="en-US" sz="1400" dirty="0" err="1"/>
              <a:t>Defic</a:t>
            </a:r>
            <a:r>
              <a:rPr lang="en-US" sz="1400" dirty="0"/>
              <a:t> </a:t>
            </a:r>
            <a:r>
              <a:rPr lang="en-US" sz="1400" dirty="0" err="1"/>
              <a:t>Syndr</a:t>
            </a:r>
            <a:r>
              <a:rPr lang="en-US" sz="1400" dirty="0"/>
              <a:t> [Online]. 2015 May </a:t>
            </a:r>
            <a:r>
              <a:rPr lang="en-US" sz="1400" dirty="0" smtClean="0"/>
              <a:t>1</a:t>
            </a:r>
            <a:endParaRPr lang="en-GB" sz="1400" dirty="0"/>
          </a:p>
        </p:txBody>
      </p:sp>
    </p:spTree>
    <p:extLst>
      <p:ext uri="{BB962C8B-B14F-4D97-AF65-F5344CB8AC3E}">
        <p14:creationId xmlns:p14="http://schemas.microsoft.com/office/powerpoint/2010/main" val="8665035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C06E81-A944-274A-846E-05FC98FE5E84}" type="slidenum">
              <a:rPr lang="en-US" smtClean="0"/>
              <a:t>4</a:t>
            </a:fld>
            <a:endParaRPr lang="en-US"/>
          </a:p>
        </p:txBody>
      </p:sp>
      <p:pic>
        <p:nvPicPr>
          <p:cNvPr id="5" name="Picture 4"/>
          <p:cNvPicPr>
            <a:picLocks noChangeAspect="1"/>
          </p:cNvPicPr>
          <p:nvPr/>
        </p:nvPicPr>
        <p:blipFill>
          <a:blip r:embed="rId2"/>
          <a:stretch>
            <a:fillRect/>
          </a:stretch>
        </p:blipFill>
        <p:spPr>
          <a:xfrm>
            <a:off x="0" y="1010752"/>
            <a:ext cx="9144000" cy="5847248"/>
          </a:xfrm>
          <a:prstGeom prst="rect">
            <a:avLst/>
          </a:prstGeom>
        </p:spPr>
      </p:pic>
    </p:spTree>
    <p:extLst>
      <p:ext uri="{BB962C8B-B14F-4D97-AF65-F5344CB8AC3E}">
        <p14:creationId xmlns:p14="http://schemas.microsoft.com/office/powerpoint/2010/main" val="674998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B3D4F6B-C5DC-489D-A44F-41BC210D7994}"/>
              </a:ext>
            </a:extLst>
          </p:cNvPr>
          <p:cNvGrpSpPr/>
          <p:nvPr/>
        </p:nvGrpSpPr>
        <p:grpSpPr>
          <a:xfrm>
            <a:off x="328542" y="234675"/>
            <a:ext cx="8815458" cy="4059029"/>
            <a:chOff x="606425" y="730250"/>
            <a:chExt cx="9585325" cy="5136969"/>
          </a:xfrm>
        </p:grpSpPr>
        <p:sp>
          <p:nvSpPr>
            <p:cNvPr id="12299" name="Rectangle 37"/>
            <p:cNvSpPr>
              <a:spLocks noChangeArrowheads="1"/>
            </p:cNvSpPr>
            <p:nvPr/>
          </p:nvSpPr>
          <p:spPr bwMode="auto">
            <a:xfrm>
              <a:off x="606425" y="730250"/>
              <a:ext cx="9585325" cy="4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ea typeface="ＭＳ Ｐゴシック" pitchFamily="34" charset="-128"/>
                </a:defRPr>
              </a:lvl1pPr>
              <a:lvl2pPr marL="37931725" indent="-37474525" defTabSz="457200" eaLnBrk="0" hangingPunct="0">
                <a:defRPr>
                  <a:solidFill>
                    <a:schemeClr val="tx1"/>
                  </a:solidFill>
                  <a:latin typeface="Arial" charset="0"/>
                  <a:ea typeface="ＭＳ Ｐゴシック" pitchFamily="34" charset="-128"/>
                </a:defRPr>
              </a:lvl2pPr>
              <a:lvl3pPr marL="1143000" indent="-228600" defTabSz="457200" eaLnBrk="0" hangingPunct="0">
                <a:defRPr>
                  <a:solidFill>
                    <a:schemeClr val="tx1"/>
                  </a:solidFill>
                  <a:latin typeface="Arial" charset="0"/>
                  <a:ea typeface="ＭＳ Ｐゴシック" pitchFamily="34" charset="-128"/>
                </a:defRPr>
              </a:lvl3pPr>
              <a:lvl4pPr marL="1600200" indent="-228600" defTabSz="457200" eaLnBrk="0" hangingPunct="0">
                <a:defRPr>
                  <a:solidFill>
                    <a:schemeClr val="tx1"/>
                  </a:solidFill>
                  <a:latin typeface="Arial" charset="0"/>
                  <a:ea typeface="ＭＳ Ｐゴシック" pitchFamily="34" charset="-128"/>
                </a:defRPr>
              </a:lvl4pPr>
              <a:lvl5pPr marL="2057400" indent="-228600" defTabSz="4572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sz="1867" b="1" dirty="0">
                  <a:latin typeface="Arial Bold" panose="020B0704020202020204" pitchFamily="34" charset="0"/>
                  <a:cs typeface="Arial Bold" panose="020B0704020202020204" pitchFamily="34" charset="0"/>
                </a:rPr>
                <a:t>Estimated adult and child deaths from AIDS </a:t>
              </a:r>
              <a:r>
                <a:rPr lang="en-US" altLang="en-US" sz="1867" b="1" dirty="0">
                  <a:solidFill>
                    <a:srgbClr val="E31837"/>
                  </a:solidFill>
                  <a:latin typeface="Arial Bold" panose="020B0704020202020204" pitchFamily="34" charset="0"/>
                  <a:cs typeface="Arial Bold" panose="020B0704020202020204" pitchFamily="34" charset="0"/>
                  <a:sym typeface="Webdings" pitchFamily="18" charset="2"/>
                </a:rPr>
                <a:t></a:t>
              </a:r>
              <a:r>
                <a:rPr lang="en-US" altLang="en-US" sz="1867" b="1" dirty="0">
                  <a:latin typeface="Arial Bold" panose="020B0704020202020204" pitchFamily="34" charset="0"/>
                  <a:cs typeface="Arial Bold" panose="020B0704020202020204" pitchFamily="34" charset="0"/>
                </a:rPr>
                <a:t> 2017 </a:t>
              </a:r>
            </a:p>
          </p:txBody>
        </p:sp>
        <p:grpSp>
          <p:nvGrpSpPr>
            <p:cNvPr id="3" name="Group 2">
              <a:extLst>
                <a:ext uri="{FF2B5EF4-FFF2-40B4-BE49-F238E27FC236}">
                  <a16:creationId xmlns:a16="http://schemas.microsoft.com/office/drawing/2014/main" xmlns="" id="{05D7F0D4-050B-4FBC-BAA5-E9C1A55B48D0}"/>
                </a:ext>
              </a:extLst>
            </p:cNvPr>
            <p:cNvGrpSpPr/>
            <p:nvPr/>
          </p:nvGrpSpPr>
          <p:grpSpPr>
            <a:xfrm>
              <a:off x="1246894" y="1440000"/>
              <a:ext cx="8029861" cy="4427219"/>
              <a:chOff x="1246894" y="1504950"/>
              <a:chExt cx="8029861" cy="4427219"/>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894" y="1504950"/>
                <a:ext cx="8029861" cy="3878199"/>
              </a:xfrm>
              <a:prstGeom prst="rect">
                <a:avLst/>
              </a:prstGeom>
            </p:spPr>
          </p:pic>
          <p:sp>
            <p:nvSpPr>
              <p:cNvPr id="12291" name="Rectangle 38"/>
              <p:cNvSpPr>
                <a:spLocks noChangeArrowheads="1"/>
              </p:cNvSpPr>
              <p:nvPr/>
            </p:nvSpPr>
            <p:spPr bwMode="auto">
              <a:xfrm>
                <a:off x="1555750" y="5529263"/>
                <a:ext cx="7418387" cy="40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719" tIns="41860" rIns="83719" bIns="4186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r>
                  <a:rPr lang="en-US" altLang="en-US" sz="1778" b="1" dirty="0">
                    <a:latin typeface="Arial Bold" panose="020B0704020202020204" pitchFamily="34" charset="0"/>
                    <a:cs typeface="Arial Bold" panose="020B0704020202020204" pitchFamily="34" charset="0"/>
                  </a:rPr>
                  <a:t>Total: 940 000 </a:t>
                </a:r>
                <a:r>
                  <a:rPr lang="en-US" altLang="en-US" sz="1600" dirty="0">
                    <a:solidFill>
                      <a:srgbClr val="4D4D4D"/>
                    </a:solidFill>
                  </a:rPr>
                  <a:t>[670 000–1.3 million]</a:t>
                </a:r>
              </a:p>
            </p:txBody>
          </p:sp>
          <p:sp>
            <p:nvSpPr>
              <p:cNvPr id="12292" name="Rectangle 27"/>
              <p:cNvSpPr>
                <a:spLocks noChangeArrowheads="1"/>
              </p:cNvSpPr>
              <p:nvPr/>
            </p:nvSpPr>
            <p:spPr bwMode="auto">
              <a:xfrm>
                <a:off x="4251325" y="3084521"/>
                <a:ext cx="2278063" cy="435769"/>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067" b="1" dirty="0"/>
                  <a:t>Middle East and North Africa</a:t>
                </a:r>
              </a:p>
              <a:p>
                <a:pPr algn="ctr">
                  <a:lnSpc>
                    <a:spcPct val="75000"/>
                  </a:lnSpc>
                  <a:spcBef>
                    <a:spcPts val="178"/>
                  </a:spcBef>
                  <a:spcAft>
                    <a:spcPts val="89"/>
                  </a:spcAft>
                </a:pPr>
                <a:r>
                  <a:rPr lang="en-US" altLang="en-US" sz="1244" b="1" dirty="0"/>
                  <a:t>9800</a:t>
                </a:r>
              </a:p>
              <a:p>
                <a:pPr algn="ctr">
                  <a:lnSpc>
                    <a:spcPct val="60000"/>
                  </a:lnSpc>
                </a:pPr>
                <a:r>
                  <a:rPr lang="en-US" altLang="en-US" sz="889" b="1" dirty="0">
                    <a:solidFill>
                      <a:srgbClr val="5F5F5F"/>
                    </a:solidFill>
                    <a:latin typeface="Arial Narrow" pitchFamily="34" charset="0"/>
                  </a:rPr>
                  <a:t>[6400–15 000]</a:t>
                </a:r>
              </a:p>
            </p:txBody>
          </p:sp>
          <p:sp>
            <p:nvSpPr>
              <p:cNvPr id="12293" name="Rectangle 28"/>
              <p:cNvSpPr>
                <a:spLocks noChangeArrowheads="1"/>
              </p:cNvSpPr>
              <p:nvPr/>
            </p:nvSpPr>
            <p:spPr bwMode="auto">
              <a:xfrm>
                <a:off x="3828088" y="3586168"/>
                <a:ext cx="1947862" cy="435769"/>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067" b="1" dirty="0"/>
                  <a:t>Western and central Africa</a:t>
                </a:r>
              </a:p>
              <a:p>
                <a:pPr algn="ctr">
                  <a:lnSpc>
                    <a:spcPct val="75000"/>
                  </a:lnSpc>
                  <a:spcBef>
                    <a:spcPts val="178"/>
                  </a:spcBef>
                  <a:spcAft>
                    <a:spcPts val="89"/>
                  </a:spcAft>
                </a:pPr>
                <a:r>
                  <a:rPr lang="en-GB" altLang="en-US" sz="1244" b="1" dirty="0"/>
                  <a:t>280 000</a:t>
                </a:r>
                <a:endParaRPr lang="en-US" altLang="en-US" sz="1244" b="1" dirty="0"/>
              </a:p>
              <a:p>
                <a:pPr algn="ctr">
                  <a:lnSpc>
                    <a:spcPct val="60000"/>
                  </a:lnSpc>
                </a:pPr>
                <a:r>
                  <a:rPr lang="en-US" altLang="en-US" sz="889" b="1" dirty="0">
                    <a:solidFill>
                      <a:srgbClr val="5F5F5F"/>
                    </a:solidFill>
                    <a:latin typeface="Arial Narrow" pitchFamily="34" charset="0"/>
                  </a:rPr>
                  <a:t>[180 000–410 000]</a:t>
                </a:r>
              </a:p>
            </p:txBody>
          </p:sp>
          <p:sp>
            <p:nvSpPr>
              <p:cNvPr id="12294" name="Rectangle 29"/>
              <p:cNvSpPr>
                <a:spLocks noChangeArrowheads="1"/>
              </p:cNvSpPr>
              <p:nvPr/>
            </p:nvSpPr>
            <p:spPr bwMode="auto">
              <a:xfrm>
                <a:off x="5800346" y="1997050"/>
                <a:ext cx="1739900" cy="574339"/>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067" b="1" dirty="0"/>
                  <a:t>Eastern Europe </a:t>
                </a:r>
                <a:br>
                  <a:rPr lang="en-US" altLang="en-US" sz="1067" b="1" dirty="0"/>
                </a:br>
                <a:r>
                  <a:rPr lang="en-US" altLang="en-US" sz="1067" b="1" dirty="0"/>
                  <a:t>and central Asia</a:t>
                </a:r>
              </a:p>
              <a:p>
                <a:pPr algn="ctr">
                  <a:lnSpc>
                    <a:spcPct val="75000"/>
                  </a:lnSpc>
                  <a:spcBef>
                    <a:spcPts val="178"/>
                  </a:spcBef>
                  <a:spcAft>
                    <a:spcPts val="89"/>
                  </a:spcAft>
                </a:pPr>
                <a:r>
                  <a:rPr lang="en-US" altLang="en-US" sz="1244" b="1" dirty="0"/>
                  <a:t>34 000 </a:t>
                </a:r>
              </a:p>
              <a:p>
                <a:pPr algn="ctr">
                  <a:lnSpc>
                    <a:spcPct val="60000"/>
                  </a:lnSpc>
                </a:pPr>
                <a:r>
                  <a:rPr lang="en-US" altLang="en-US" sz="889" b="1" dirty="0">
                    <a:solidFill>
                      <a:srgbClr val="5F5F5F"/>
                    </a:solidFill>
                    <a:latin typeface="Arial Narrow" pitchFamily="34" charset="0"/>
                  </a:rPr>
                  <a:t>[25 000–41 000]</a:t>
                </a:r>
              </a:p>
            </p:txBody>
          </p:sp>
          <p:sp>
            <p:nvSpPr>
              <p:cNvPr id="12295" name="Rectangle 30"/>
              <p:cNvSpPr>
                <a:spLocks noChangeArrowheads="1"/>
              </p:cNvSpPr>
              <p:nvPr/>
            </p:nvSpPr>
            <p:spPr bwMode="auto">
              <a:xfrm>
                <a:off x="6765546" y="3842462"/>
                <a:ext cx="2197100" cy="435769"/>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tabLst>
                    <a:tab pos="285750" algn="l"/>
                  </a:tabLst>
                  <a:defRPr>
                    <a:solidFill>
                      <a:schemeClr val="tx1"/>
                    </a:solidFill>
                    <a:latin typeface="Arial" charset="0"/>
                    <a:ea typeface="ＭＳ Ｐゴシック" pitchFamily="34" charset="-128"/>
                  </a:defRPr>
                </a:lvl1pPr>
                <a:lvl2pPr marL="37931725" indent="-37474525" defTabSz="935038" eaLnBrk="0" hangingPunct="0">
                  <a:tabLst>
                    <a:tab pos="285750" algn="l"/>
                  </a:tabLst>
                  <a:defRPr>
                    <a:solidFill>
                      <a:schemeClr val="tx1"/>
                    </a:solidFill>
                    <a:latin typeface="Arial" charset="0"/>
                    <a:ea typeface="ＭＳ Ｐゴシック" pitchFamily="34" charset="-128"/>
                  </a:defRPr>
                </a:lvl2pPr>
                <a:lvl3pPr marL="1143000" indent="-228600" defTabSz="935038" eaLnBrk="0" hangingPunct="0">
                  <a:tabLst>
                    <a:tab pos="285750" algn="l"/>
                  </a:tabLst>
                  <a:defRPr>
                    <a:solidFill>
                      <a:schemeClr val="tx1"/>
                    </a:solidFill>
                    <a:latin typeface="Arial" charset="0"/>
                    <a:ea typeface="ＭＳ Ｐゴシック" pitchFamily="34" charset="-128"/>
                  </a:defRPr>
                </a:lvl3pPr>
                <a:lvl4pPr marL="1600200" indent="-228600" defTabSz="935038" eaLnBrk="0" hangingPunct="0">
                  <a:tabLst>
                    <a:tab pos="285750" algn="l"/>
                  </a:tabLst>
                  <a:defRPr>
                    <a:solidFill>
                      <a:schemeClr val="tx1"/>
                    </a:solidFill>
                    <a:latin typeface="Arial" charset="0"/>
                    <a:ea typeface="ＭＳ Ｐゴシック" pitchFamily="34" charset="-128"/>
                  </a:defRPr>
                </a:lvl4pPr>
                <a:lvl5pPr marL="2057400" indent="-228600" defTabSz="935038" eaLnBrk="0" hangingPunct="0">
                  <a:tabLst>
                    <a:tab pos="285750" algn="l"/>
                  </a:tabLst>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tabLst>
                    <a:tab pos="285750" algn="l"/>
                  </a:tabLst>
                  <a:defRPr>
                    <a:solidFill>
                      <a:schemeClr val="tx1"/>
                    </a:solidFill>
                    <a:latin typeface="Arial" charset="0"/>
                    <a:ea typeface="ＭＳ Ｐゴシック" pitchFamily="34" charset="-128"/>
                  </a:defRPr>
                </a:lvl9pPr>
              </a:lstStyle>
              <a:p>
                <a:pPr algn="ctr">
                  <a:lnSpc>
                    <a:spcPct val="75000"/>
                  </a:lnSpc>
                </a:pPr>
                <a:r>
                  <a:rPr lang="en-US" altLang="en-US" sz="1067" b="1" dirty="0"/>
                  <a:t>Asia and the Pacific</a:t>
                </a:r>
              </a:p>
              <a:p>
                <a:pPr algn="ctr">
                  <a:lnSpc>
                    <a:spcPct val="75000"/>
                  </a:lnSpc>
                  <a:spcBef>
                    <a:spcPts val="178"/>
                  </a:spcBef>
                  <a:spcAft>
                    <a:spcPts val="89"/>
                  </a:spcAft>
                </a:pPr>
                <a:r>
                  <a:rPr lang="en-US" altLang="en-US" sz="1244" b="1" dirty="0"/>
                  <a:t>170 000</a:t>
                </a:r>
              </a:p>
              <a:p>
                <a:pPr algn="ctr">
                  <a:lnSpc>
                    <a:spcPct val="60000"/>
                  </a:lnSpc>
                </a:pPr>
                <a:r>
                  <a:rPr lang="en-US" altLang="en-US" sz="889" b="1" dirty="0">
                    <a:solidFill>
                      <a:srgbClr val="5F5F5F"/>
                    </a:solidFill>
                    <a:latin typeface="Arial Narrow" pitchFamily="34" charset="0"/>
                  </a:rPr>
                  <a:t>[110 000–280 000]</a:t>
                </a:r>
              </a:p>
            </p:txBody>
          </p:sp>
          <p:sp>
            <p:nvSpPr>
              <p:cNvPr id="12296" name="Rectangle 32"/>
              <p:cNvSpPr>
                <a:spLocks noChangeArrowheads="1"/>
              </p:cNvSpPr>
              <p:nvPr/>
            </p:nvSpPr>
            <p:spPr bwMode="auto">
              <a:xfrm>
                <a:off x="1327150" y="2276475"/>
                <a:ext cx="3698875" cy="435769"/>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067" b="1" dirty="0"/>
                  <a:t>North America and western and central Europe</a:t>
                </a:r>
              </a:p>
              <a:p>
                <a:pPr algn="ctr" eaLnBrk="1" hangingPunct="1">
                  <a:lnSpc>
                    <a:spcPct val="75000"/>
                  </a:lnSpc>
                  <a:spcBef>
                    <a:spcPts val="178"/>
                  </a:spcBef>
                  <a:spcAft>
                    <a:spcPts val="89"/>
                  </a:spcAft>
                </a:pPr>
                <a:r>
                  <a:rPr lang="en-US" altLang="en-US" sz="1244" b="1" dirty="0"/>
                  <a:t>13 000 </a:t>
                </a:r>
              </a:p>
              <a:p>
                <a:pPr algn="ctr" eaLnBrk="1" hangingPunct="1">
                  <a:lnSpc>
                    <a:spcPct val="60000"/>
                  </a:lnSpc>
                </a:pPr>
                <a:r>
                  <a:rPr lang="en-US" altLang="en-US" sz="889" b="1" dirty="0">
                    <a:solidFill>
                      <a:srgbClr val="5F5F5F"/>
                    </a:solidFill>
                    <a:latin typeface="Arial Narrow" pitchFamily="34" charset="0"/>
                  </a:rPr>
                  <a:t>[9900–18 000]</a:t>
                </a:r>
              </a:p>
            </p:txBody>
          </p:sp>
          <p:sp>
            <p:nvSpPr>
              <p:cNvPr id="12298" name="Rectangle 28"/>
              <p:cNvSpPr>
                <a:spLocks noChangeArrowheads="1"/>
              </p:cNvSpPr>
              <p:nvPr/>
            </p:nvSpPr>
            <p:spPr bwMode="auto">
              <a:xfrm>
                <a:off x="4364038" y="4257675"/>
                <a:ext cx="2182812" cy="435769"/>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067" b="1" dirty="0"/>
                  <a:t>Eastern and southern Africa</a:t>
                </a:r>
              </a:p>
              <a:p>
                <a:pPr algn="ctr">
                  <a:lnSpc>
                    <a:spcPct val="75000"/>
                  </a:lnSpc>
                  <a:spcBef>
                    <a:spcPts val="178"/>
                  </a:spcBef>
                  <a:spcAft>
                    <a:spcPts val="89"/>
                  </a:spcAft>
                </a:pPr>
                <a:r>
                  <a:rPr lang="en-GB" altLang="en-US" sz="1244" b="1" dirty="0"/>
                  <a:t>380 000</a:t>
                </a:r>
                <a:endParaRPr lang="en-US" altLang="en-US" sz="1244" b="1" dirty="0"/>
              </a:p>
              <a:p>
                <a:pPr algn="ctr">
                  <a:lnSpc>
                    <a:spcPct val="60000"/>
                  </a:lnSpc>
                </a:pPr>
                <a:r>
                  <a:rPr lang="en-US" altLang="en-US" sz="889" b="1" dirty="0">
                    <a:solidFill>
                      <a:srgbClr val="5F5F5F"/>
                    </a:solidFill>
                    <a:latin typeface="Arial Narrow" pitchFamily="34" charset="0"/>
                  </a:rPr>
                  <a:t>[300 000–510 000]</a:t>
                </a:r>
              </a:p>
            </p:txBody>
          </p:sp>
          <p:sp>
            <p:nvSpPr>
              <p:cNvPr id="12" name="Rectangle 33"/>
              <p:cNvSpPr>
                <a:spLocks noChangeArrowheads="1"/>
              </p:cNvSpPr>
              <p:nvPr/>
            </p:nvSpPr>
            <p:spPr bwMode="auto">
              <a:xfrm>
                <a:off x="2373313" y="4150241"/>
                <a:ext cx="1762125" cy="435769"/>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067" b="1" dirty="0"/>
                  <a:t>Latin America </a:t>
                </a:r>
              </a:p>
              <a:p>
                <a:pPr algn="ctr">
                  <a:lnSpc>
                    <a:spcPct val="75000"/>
                  </a:lnSpc>
                  <a:spcBef>
                    <a:spcPts val="178"/>
                  </a:spcBef>
                  <a:spcAft>
                    <a:spcPts val="89"/>
                  </a:spcAft>
                </a:pPr>
                <a:r>
                  <a:rPr lang="en-GB" altLang="en-US" sz="1244" b="1" dirty="0"/>
                  <a:t>37 000</a:t>
                </a:r>
                <a:endParaRPr lang="en-US" altLang="en-US" sz="1244" b="1" dirty="0"/>
              </a:p>
              <a:p>
                <a:pPr algn="ctr">
                  <a:lnSpc>
                    <a:spcPct val="60000"/>
                  </a:lnSpc>
                </a:pPr>
                <a:r>
                  <a:rPr lang="en-US" altLang="en-US" sz="889" b="1" dirty="0">
                    <a:solidFill>
                      <a:srgbClr val="5F5F5F"/>
                    </a:solidFill>
                    <a:latin typeface="Arial Narrow" pitchFamily="34" charset="0"/>
                  </a:rPr>
                  <a:t>[26 000–51 000]</a:t>
                </a:r>
              </a:p>
            </p:txBody>
          </p:sp>
          <p:sp>
            <p:nvSpPr>
              <p:cNvPr id="13" name="Rectangle 33"/>
              <p:cNvSpPr>
                <a:spLocks noChangeArrowheads="1"/>
              </p:cNvSpPr>
              <p:nvPr/>
            </p:nvSpPr>
            <p:spPr bwMode="auto">
              <a:xfrm>
                <a:off x="2119164" y="3140968"/>
                <a:ext cx="1762125" cy="435769"/>
              </a:xfrm>
              <a:prstGeom prst="rect">
                <a:avLst/>
              </a:prstGeom>
              <a:noFill/>
              <a:ln>
                <a:noFill/>
              </a:ln>
              <a:effectLst>
                <a:outerShdw blurRad="38100" dist="25400"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ea typeface="ＭＳ Ｐゴシック" pitchFamily="34" charset="-128"/>
                  </a:defRPr>
                </a:lvl1pPr>
                <a:lvl2pPr marL="37931725" indent="-37474525" defTabSz="935038" eaLnBrk="0" hangingPunct="0">
                  <a:defRPr>
                    <a:solidFill>
                      <a:schemeClr val="tx1"/>
                    </a:solidFill>
                    <a:latin typeface="Arial" charset="0"/>
                    <a:ea typeface="ＭＳ Ｐゴシック" pitchFamily="34" charset="-128"/>
                  </a:defRPr>
                </a:lvl2pPr>
                <a:lvl3pPr marL="1143000" indent="-228600" defTabSz="935038" eaLnBrk="0" hangingPunct="0">
                  <a:defRPr>
                    <a:solidFill>
                      <a:schemeClr val="tx1"/>
                    </a:solidFill>
                    <a:latin typeface="Arial" charset="0"/>
                    <a:ea typeface="ＭＳ Ｐゴシック" pitchFamily="34" charset="-128"/>
                  </a:defRPr>
                </a:lvl3pPr>
                <a:lvl4pPr marL="1600200" indent="-228600" defTabSz="935038" eaLnBrk="0" hangingPunct="0">
                  <a:defRPr>
                    <a:solidFill>
                      <a:schemeClr val="tx1"/>
                    </a:solidFill>
                    <a:latin typeface="Arial" charset="0"/>
                    <a:ea typeface="ＭＳ Ｐゴシック" pitchFamily="34" charset="-128"/>
                  </a:defRPr>
                </a:lvl4pPr>
                <a:lvl5pPr marL="2057400" indent="-228600" defTabSz="935038" eaLnBrk="0" hangingPunct="0">
                  <a:defRPr>
                    <a:solidFill>
                      <a:schemeClr val="tx1"/>
                    </a:solidFill>
                    <a:latin typeface="Arial" charset="0"/>
                    <a:ea typeface="ＭＳ Ｐゴシック" pitchFamily="34" charset="-128"/>
                  </a:defRPr>
                </a:lvl5pPr>
                <a:lvl6pPr marL="2514600" indent="-228600" defTabSz="9350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350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350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35038" eaLnBrk="0" fontAlgn="base" hangingPunct="0">
                  <a:spcBef>
                    <a:spcPct val="0"/>
                  </a:spcBef>
                  <a:spcAft>
                    <a:spcPct val="0"/>
                  </a:spcAft>
                  <a:defRPr>
                    <a:solidFill>
                      <a:schemeClr val="tx1"/>
                    </a:solidFill>
                    <a:latin typeface="Arial" charset="0"/>
                    <a:ea typeface="ＭＳ Ｐゴシック" pitchFamily="34" charset="-128"/>
                  </a:defRPr>
                </a:lvl9pPr>
              </a:lstStyle>
              <a:p>
                <a:pPr algn="ctr">
                  <a:lnSpc>
                    <a:spcPct val="75000"/>
                  </a:lnSpc>
                </a:pPr>
                <a:r>
                  <a:rPr lang="en-US" altLang="en-US" sz="1067" b="1" dirty="0"/>
                  <a:t>Caribbean</a:t>
                </a:r>
              </a:p>
              <a:p>
                <a:pPr algn="ctr">
                  <a:lnSpc>
                    <a:spcPct val="75000"/>
                  </a:lnSpc>
                  <a:spcBef>
                    <a:spcPts val="178"/>
                  </a:spcBef>
                  <a:spcAft>
                    <a:spcPts val="89"/>
                  </a:spcAft>
                </a:pPr>
                <a:r>
                  <a:rPr lang="en-US" altLang="en-US" sz="1244" b="1" dirty="0"/>
                  <a:t>10 000</a:t>
                </a:r>
              </a:p>
              <a:p>
                <a:pPr algn="ctr">
                  <a:lnSpc>
                    <a:spcPct val="60000"/>
                  </a:lnSpc>
                </a:pPr>
                <a:r>
                  <a:rPr lang="en-US" altLang="en-US" sz="889" b="1" dirty="0">
                    <a:solidFill>
                      <a:srgbClr val="5F5F5F"/>
                    </a:solidFill>
                    <a:latin typeface="Arial Narrow" pitchFamily="34" charset="0"/>
                  </a:rPr>
                  <a:t>[7100–17 000]</a:t>
                </a:r>
              </a:p>
            </p:txBody>
          </p:sp>
        </p:grpSp>
      </p:grpSp>
      <p:sp>
        <p:nvSpPr>
          <p:cNvPr id="2" name="TextBox 1"/>
          <p:cNvSpPr txBox="1"/>
          <p:nvPr/>
        </p:nvSpPr>
        <p:spPr>
          <a:xfrm>
            <a:off x="6925024" y="6212451"/>
            <a:ext cx="1800236" cy="369332"/>
          </a:xfrm>
          <a:prstGeom prst="rect">
            <a:avLst/>
          </a:prstGeom>
          <a:noFill/>
        </p:spPr>
        <p:txBody>
          <a:bodyPr wrap="none" rtlCol="0">
            <a:spAutoFit/>
          </a:bodyPr>
          <a:lstStyle/>
          <a:p>
            <a:r>
              <a:rPr lang="en-GB" smtClean="0"/>
              <a:t>SOURCE: UNAIDS</a:t>
            </a:r>
            <a:endParaRPr lang="en-GB"/>
          </a:p>
        </p:txBody>
      </p:sp>
      <p:sp>
        <p:nvSpPr>
          <p:cNvPr id="5" name="Rectangle 4"/>
          <p:cNvSpPr/>
          <p:nvPr/>
        </p:nvSpPr>
        <p:spPr>
          <a:xfrm>
            <a:off x="247624" y="4265346"/>
            <a:ext cx="8961232" cy="2369880"/>
          </a:xfrm>
          <a:prstGeom prst="rect">
            <a:avLst/>
          </a:prstGeom>
        </p:spPr>
        <p:txBody>
          <a:bodyPr wrap="square">
            <a:spAutoFit/>
          </a:bodyPr>
          <a:lstStyle/>
          <a:p>
            <a:r>
              <a:rPr lang="en-US" dirty="0">
                <a:latin typeface="Calibri" charset="0"/>
                <a:ea typeface="Calibri" charset="0"/>
                <a:cs typeface="Times New Roman" charset="0"/>
              </a:rPr>
              <a:t>On mortality in EECA, Middle East, North Africa:</a:t>
            </a:r>
            <a:endParaRPr lang="en-US" sz="2000" dirty="0">
              <a:latin typeface="Times New Roman" charset="0"/>
              <a:ea typeface="Calibri" charset="0"/>
            </a:endParaRPr>
          </a:p>
          <a:p>
            <a:r>
              <a:rPr lang="en-US" dirty="0">
                <a:latin typeface="Calibri" charset="0"/>
                <a:ea typeface="Calibri" charset="0"/>
                <a:cs typeface="Times New Roman" charset="0"/>
              </a:rPr>
              <a:t>There has been no reduction in AIDS-related mortality in eastern Europe and central Asia since 2010, and deaths from AIDS-related illness increased by 11% in the Middle East and North Africa. </a:t>
            </a:r>
          </a:p>
          <a:p>
            <a:r>
              <a:rPr lang="en-US" dirty="0" smtClean="0">
                <a:latin typeface="Calibri" charset="0"/>
                <a:ea typeface="Calibri" charset="0"/>
                <a:cs typeface="Times New Roman" charset="0"/>
              </a:rPr>
              <a:t>Mortality reductions remain higher among women than men. This gender gap is particularly notable in sub-Saharan Africa, </a:t>
            </a:r>
            <a:r>
              <a:rPr lang="mr-IN" dirty="0" smtClean="0">
                <a:latin typeface="Calibri" charset="0"/>
                <a:ea typeface="Calibri" charset="0"/>
                <a:cs typeface="Times New Roman" charset="0"/>
              </a:rPr>
              <a:t>…</a:t>
            </a:r>
            <a:r>
              <a:rPr lang="en-US" dirty="0" smtClean="0">
                <a:latin typeface="Calibri" charset="0"/>
                <a:ea typeface="Calibri" charset="0"/>
                <a:cs typeface="Times New Roman" charset="0"/>
              </a:rPr>
              <a:t>more men living with HIV are dying</a:t>
            </a:r>
          </a:p>
          <a:p>
            <a:r>
              <a:rPr lang="en-US" sz="2000" dirty="0"/>
              <a:t>Outside of sub-Saharan Africa, 69% deaths from AIDS-related illness were among men and boys</a:t>
            </a:r>
            <a:r>
              <a:rPr lang="en-US" sz="2000" dirty="0" smtClean="0"/>
              <a:t>.</a:t>
            </a:r>
            <a:endParaRPr lang="en-US" sz="2000" dirty="0"/>
          </a:p>
        </p:txBody>
      </p:sp>
    </p:spTree>
    <p:extLst>
      <p:ext uri="{BB962C8B-B14F-4D97-AF65-F5344CB8AC3E}">
        <p14:creationId xmlns:p14="http://schemas.microsoft.com/office/powerpoint/2010/main" val="1321224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11575" y="5985328"/>
            <a:ext cx="7334305" cy="101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algn="ctr" eaLnBrk="1" hangingPunct="1">
              <a:spcBef>
                <a:spcPct val="0"/>
              </a:spcBef>
              <a:buFontTx/>
              <a:buNone/>
            </a:pPr>
            <a:r>
              <a:rPr lang="en-US" altLang="en-US" sz="1800" b="1" dirty="0" smtClean="0"/>
              <a:t>Number </a:t>
            </a:r>
            <a:r>
              <a:rPr lang="en-US" altLang="en-US" sz="1800" b="1" dirty="0"/>
              <a:t>of patients receiving ART and number of deaths.</a:t>
            </a:r>
            <a:r>
              <a:rPr lang="en-US" altLang="en-US" sz="1800" dirty="0"/>
              <a:t> </a:t>
            </a:r>
            <a:endParaRPr lang="en-US" altLang="en-US" sz="1800" dirty="0" smtClean="0"/>
          </a:p>
          <a:p>
            <a:pPr eaLnBrk="1" hangingPunct="1">
              <a:spcBef>
                <a:spcPct val="0"/>
              </a:spcBef>
              <a:buFontTx/>
              <a:buNone/>
            </a:pPr>
            <a:endParaRPr lang="en-US" altLang="en-US" sz="1400" dirty="0" smtClean="0"/>
          </a:p>
          <a:p>
            <a:pPr eaLnBrk="1" hangingPunct="1">
              <a:spcBef>
                <a:spcPct val="0"/>
              </a:spcBef>
              <a:buFontTx/>
              <a:buNone/>
            </a:pPr>
            <a:r>
              <a:rPr lang="en-US" altLang="en-US" sz="1400" dirty="0" smtClean="0"/>
              <a:t>SOURCE: The Persistent Challenge of Advanced HIV Disease and AIDS in the Era of Antiretroviral Therapy. </a:t>
            </a:r>
            <a:r>
              <a:rPr lang="en-US" altLang="en-US" sz="1400" dirty="0"/>
              <a:t> </a:t>
            </a:r>
            <a:r>
              <a:rPr lang="en-US" altLang="en-US" sz="1200" dirty="0" err="1" smtClean="0"/>
              <a:t>Clin</a:t>
            </a:r>
            <a:r>
              <a:rPr lang="en-US" altLang="en-US" sz="1200" dirty="0" smtClean="0"/>
              <a:t> Infect Dis. 2018;66(suppl_2):S103-SS105. doi:10.1093/</a:t>
            </a:r>
            <a:r>
              <a:rPr lang="en-US" altLang="en-US" sz="1200" dirty="0" err="1" smtClean="0"/>
              <a:t>cid</a:t>
            </a:r>
            <a:r>
              <a:rPr lang="en-US" altLang="en-US" sz="1200" dirty="0" smtClean="0"/>
              <a:t>/cix1138</a:t>
            </a:r>
            <a:endParaRPr lang="en-US" altLang="en-US" sz="1200" dirty="0"/>
          </a:p>
        </p:txBody>
      </p:sp>
      <p:sp>
        <p:nvSpPr>
          <p:cNvPr id="16387" name="Rectangle 2"/>
          <p:cNvSpPr>
            <a:spLocks noChangeArrowheads="1"/>
          </p:cNvSpPr>
          <p:nvPr/>
        </p:nvSpPr>
        <p:spPr bwMode="auto">
          <a:xfrm>
            <a:off x="0" y="165386"/>
            <a:ext cx="9144000" cy="6858000"/>
          </a:xfrm>
          <a:prstGeom prst="rect">
            <a:avLst/>
          </a:prstGeom>
          <a:noFill/>
          <a:ln w="25400">
            <a:solidFill>
              <a:srgbClr val="F2F2F2"/>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lgn="ctr"/>
            <a:endParaRPr lang="en-US" altLang="en-US">
              <a:solidFill>
                <a:srgbClr val="FFFFFF"/>
              </a:solidFill>
            </a:endParaRPr>
          </a:p>
        </p:txBody>
      </p:sp>
      <p:sp>
        <p:nvSpPr>
          <p:cNvPr id="16389" name="TextBox 3"/>
          <p:cNvSpPr txBox="1">
            <a:spLocks noChangeArrowheads="1"/>
          </p:cNvSpPr>
          <p:nvPr/>
        </p:nvSpPr>
        <p:spPr bwMode="auto">
          <a:xfrm>
            <a:off x="0" y="231775"/>
            <a:ext cx="9144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Arial" charset="0"/>
                <a:ea typeface="ＭＳ Ｐゴシック" charset="-128"/>
              </a:defRPr>
            </a:lvl1pPr>
            <a:lvl2pPr marL="742950" indent="-285750">
              <a:spcBef>
                <a:spcPct val="20000"/>
              </a:spcBef>
              <a:buFont typeface="Arial" charset="0"/>
              <a:buChar char="–"/>
              <a:defRPr sz="2800">
                <a:solidFill>
                  <a:schemeClr val="tx1"/>
                </a:solidFill>
                <a:latin typeface="Arial" charset="0"/>
                <a:ea typeface="ＭＳ Ｐゴシック" charset="-128"/>
              </a:defRPr>
            </a:lvl2pPr>
            <a:lvl3pPr marL="1143000" indent="-228600">
              <a:spcBef>
                <a:spcPct val="20000"/>
              </a:spcBef>
              <a:buFont typeface="Arial" charset="0"/>
              <a:buChar char="•"/>
              <a:defRPr sz="2400">
                <a:solidFill>
                  <a:schemeClr val="tx1"/>
                </a:solidFill>
                <a:latin typeface="Arial" charset="0"/>
                <a:ea typeface="ＭＳ Ｐゴシック" charset="-128"/>
              </a:defRPr>
            </a:lvl3pPr>
            <a:lvl4pPr marL="1600200" indent="-228600">
              <a:spcBef>
                <a:spcPct val="20000"/>
              </a:spcBef>
              <a:buFont typeface="Arial" charset="0"/>
              <a:buChar char="–"/>
              <a:defRPr sz="2000">
                <a:solidFill>
                  <a:schemeClr val="tx1"/>
                </a:solidFill>
                <a:latin typeface="Arial" charset="0"/>
                <a:ea typeface="ＭＳ Ｐゴシック" charset="-128"/>
              </a:defRPr>
            </a:lvl4pPr>
            <a:lvl5pPr marL="2057400" indent="-228600">
              <a:spcBef>
                <a:spcPct val="20000"/>
              </a:spcBef>
              <a:buFont typeface="Arial" charset="0"/>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ea typeface="ＭＳ Ｐゴシック" charset="-128"/>
              </a:defRPr>
            </a:lvl9pPr>
          </a:lstStyle>
          <a:p>
            <a:pPr algn="ctr">
              <a:spcBef>
                <a:spcPct val="0"/>
              </a:spcBef>
              <a:buFontTx/>
              <a:buNone/>
            </a:pPr>
            <a:endParaRPr lang="en-US" altLang="en-US" sz="1400"/>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001" y="1250671"/>
            <a:ext cx="7033292" cy="44540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7729130" y="5255217"/>
            <a:ext cx="1426445" cy="2217666"/>
          </a:xfrm>
          <a:prstGeom prst="rect">
            <a:avLst/>
          </a:prstGeom>
        </p:spPr>
      </p:pic>
      <p:sp>
        <p:nvSpPr>
          <p:cNvPr id="8" name="Content Placeholder 4"/>
          <p:cNvSpPr txBox="1">
            <a:spLocks/>
          </p:cNvSpPr>
          <p:nvPr/>
        </p:nvSpPr>
        <p:spPr>
          <a:xfrm>
            <a:off x="219276" y="165386"/>
            <a:ext cx="9331124" cy="1038828"/>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Geneva" pitchFamily="-101" charset="-128"/>
                <a:cs typeface="Geneva" pitchFamily="-101" charset="-128"/>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pitchFamily="-101"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pitchFamily="-10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800" b="1" dirty="0" smtClean="0">
                <a:solidFill>
                  <a:srgbClr val="FF0000"/>
                </a:solidFill>
              </a:rPr>
              <a:t>Challenge</a:t>
            </a:r>
            <a:r>
              <a:rPr lang="en-US" sz="2800" dirty="0" smtClean="0"/>
              <a:t>: </a:t>
            </a:r>
            <a:r>
              <a:rPr lang="en-US" sz="2800" b="1" dirty="0" smtClean="0"/>
              <a:t>reach as many people as possible, as quickly as possible, as early in their disease progression as possible</a:t>
            </a:r>
            <a:endParaRPr lang="en-US" sz="2800" b="1" dirty="0"/>
          </a:p>
        </p:txBody>
      </p:sp>
    </p:spTree>
    <p:extLst>
      <p:ext uri="{BB962C8B-B14F-4D97-AF65-F5344CB8AC3E}">
        <p14:creationId xmlns:p14="http://schemas.microsoft.com/office/powerpoint/2010/main" val="118519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GB" b="1" dirty="0" smtClean="0">
                <a:solidFill>
                  <a:srgbClr val="FF0000"/>
                </a:solidFill>
              </a:rPr>
              <a:t>HIV deaths in South Africa,</a:t>
            </a:r>
            <a:br>
              <a:rPr lang="en-GB" b="1" dirty="0" smtClean="0">
                <a:solidFill>
                  <a:srgbClr val="FF0000"/>
                </a:solidFill>
              </a:rPr>
            </a:br>
            <a:r>
              <a:rPr lang="en-GB" b="1" dirty="0" smtClean="0">
                <a:solidFill>
                  <a:srgbClr val="FF0000"/>
                </a:solidFill>
              </a:rPr>
              <a:t>with and without ART</a:t>
            </a:r>
            <a:endParaRPr lang="en-GB" dirty="0"/>
          </a:p>
        </p:txBody>
      </p:sp>
      <p:sp>
        <p:nvSpPr>
          <p:cNvPr id="4" name="Slide Number Placeholder 3"/>
          <p:cNvSpPr>
            <a:spLocks noGrp="1"/>
          </p:cNvSpPr>
          <p:nvPr>
            <p:ph type="sldNum" sz="quarter" idx="12"/>
          </p:nvPr>
        </p:nvSpPr>
        <p:spPr/>
        <p:txBody>
          <a:bodyPr/>
          <a:lstStyle/>
          <a:p>
            <a:fld id="{32C06E81-A944-274A-846E-05FC98FE5E84}" type="slidenum">
              <a:rPr lang="en-US" smtClean="0"/>
              <a:t>7</a:t>
            </a:fld>
            <a:endParaRPr lang="en-US"/>
          </a:p>
        </p:txBody>
      </p:sp>
      <p:pic>
        <p:nvPicPr>
          <p:cNvPr id="5" name="Picture 4"/>
          <p:cNvPicPr>
            <a:picLocks noChangeAspect="1"/>
          </p:cNvPicPr>
          <p:nvPr/>
        </p:nvPicPr>
        <p:blipFill>
          <a:blip r:embed="rId3"/>
          <a:stretch>
            <a:fillRect/>
          </a:stretch>
        </p:blipFill>
        <p:spPr>
          <a:xfrm>
            <a:off x="25400" y="1939138"/>
            <a:ext cx="9144000" cy="3909568"/>
          </a:xfrm>
          <a:prstGeom prst="rect">
            <a:avLst/>
          </a:prstGeom>
        </p:spPr>
      </p:pic>
      <p:sp>
        <p:nvSpPr>
          <p:cNvPr id="6" name="Rectangle 5"/>
          <p:cNvSpPr/>
          <p:nvPr/>
        </p:nvSpPr>
        <p:spPr>
          <a:xfrm>
            <a:off x="114300" y="6350168"/>
            <a:ext cx="8572500" cy="461665"/>
          </a:xfrm>
          <a:prstGeom prst="rect">
            <a:avLst/>
          </a:prstGeom>
        </p:spPr>
        <p:txBody>
          <a:bodyPr wrap="square">
            <a:spAutoFit/>
          </a:bodyPr>
          <a:lstStyle/>
          <a:p>
            <a:pPr>
              <a:defRPr/>
            </a:pPr>
            <a:r>
              <a:rPr lang="en-GB" sz="1200" dirty="0"/>
              <a:t>Johnson LF, May MT, Dorrington RE, Cornell M, </a:t>
            </a:r>
            <a:r>
              <a:rPr lang="en-GB" sz="1200" dirty="0" err="1"/>
              <a:t>Boulle</a:t>
            </a:r>
            <a:r>
              <a:rPr lang="en-GB" sz="1200" dirty="0"/>
              <a:t> A, Egger M, et al. (2017) Estimating the impact of antiretroviral treatment on adult mortality trends in South Africa: A mathematical modelling study. </a:t>
            </a:r>
            <a:r>
              <a:rPr lang="en-GB" sz="1200" dirty="0" err="1"/>
              <a:t>PLoS</a:t>
            </a:r>
            <a:r>
              <a:rPr lang="en-GB" sz="1200" dirty="0"/>
              <a:t> Med 14(12): e1002468. </a:t>
            </a:r>
          </a:p>
        </p:txBody>
      </p:sp>
    </p:spTree>
    <p:extLst>
      <p:ext uri="{BB962C8B-B14F-4D97-AF65-F5344CB8AC3E}">
        <p14:creationId xmlns:p14="http://schemas.microsoft.com/office/powerpoint/2010/main" val="1260165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journals.plos.org/plosmedicine/article/figure/image?size=large&amp;id=10.1371/journal.pmed.1002468.g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18720"/>
            <a:ext cx="8293745" cy="48773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 y="5362952"/>
            <a:ext cx="8890000" cy="923330"/>
          </a:xfrm>
          <a:prstGeom prst="rect">
            <a:avLst/>
          </a:prstGeom>
        </p:spPr>
        <p:txBody>
          <a:bodyPr wrap="square">
            <a:spAutoFit/>
          </a:bodyPr>
          <a:lstStyle/>
          <a:p>
            <a:r>
              <a:rPr lang="en-US" b="1" dirty="0" smtClean="0"/>
              <a:t>HIV-related </a:t>
            </a:r>
            <a:r>
              <a:rPr lang="en-US" b="1" dirty="0"/>
              <a:t>deaths in adults for the years 1990–2014 by level of engagement in HIV </a:t>
            </a:r>
            <a:r>
              <a:rPr lang="en-US" b="1" dirty="0" smtClean="0"/>
              <a:t>care</a:t>
            </a:r>
            <a:endParaRPr lang="en-US" b="1" dirty="0"/>
          </a:p>
          <a:p>
            <a:r>
              <a:rPr lang="en-GB" i="1" dirty="0"/>
              <a:t>Estimating the impact of antiretroviral treatment on adult mortality trends in South Africa: A mathematical modelling study. </a:t>
            </a:r>
            <a:endParaRPr lang="en-US" i="1" dirty="0"/>
          </a:p>
        </p:txBody>
      </p:sp>
      <p:sp>
        <p:nvSpPr>
          <p:cNvPr id="3" name="Rectangle 2"/>
          <p:cNvSpPr/>
          <p:nvPr/>
        </p:nvSpPr>
        <p:spPr>
          <a:xfrm>
            <a:off x="114300" y="6350168"/>
            <a:ext cx="8572500" cy="461665"/>
          </a:xfrm>
          <a:prstGeom prst="rect">
            <a:avLst/>
          </a:prstGeom>
        </p:spPr>
        <p:txBody>
          <a:bodyPr wrap="square">
            <a:spAutoFit/>
          </a:bodyPr>
          <a:lstStyle/>
          <a:p>
            <a:pPr>
              <a:defRPr/>
            </a:pPr>
            <a:r>
              <a:rPr lang="en-GB" sz="1200" dirty="0"/>
              <a:t>Johnson LF, May MT, Dorrington RE, Cornell M, </a:t>
            </a:r>
            <a:r>
              <a:rPr lang="en-GB" sz="1200" dirty="0" err="1"/>
              <a:t>Boulle</a:t>
            </a:r>
            <a:r>
              <a:rPr lang="en-GB" sz="1200" dirty="0"/>
              <a:t> A, Egger M, et al. (2017) Estimating the impact of antiretroviral treatment on adult mortality trends in South Africa: A mathematical modelling study. </a:t>
            </a:r>
            <a:r>
              <a:rPr lang="en-GB" sz="1200" dirty="0" err="1"/>
              <a:t>PLoS</a:t>
            </a:r>
            <a:r>
              <a:rPr lang="en-GB" sz="1200" dirty="0"/>
              <a:t> Med 14(12): e1002468. </a:t>
            </a:r>
          </a:p>
        </p:txBody>
      </p:sp>
      <p:sp>
        <p:nvSpPr>
          <p:cNvPr id="4" name="Rectangle 3"/>
          <p:cNvSpPr/>
          <p:nvPr/>
        </p:nvSpPr>
        <p:spPr>
          <a:xfrm>
            <a:off x="9760225" y="2332529"/>
            <a:ext cx="4572000" cy="2862322"/>
          </a:xfrm>
          <a:prstGeom prst="rect">
            <a:avLst/>
          </a:prstGeom>
        </p:spPr>
        <p:txBody>
          <a:bodyPr>
            <a:spAutoFit/>
          </a:bodyPr>
          <a:lstStyle/>
          <a:p>
            <a:r>
              <a:rPr lang="en-US" dirty="0" smtClean="0">
                <a:solidFill>
                  <a:srgbClr val="000000"/>
                </a:solidFill>
                <a:latin typeface="-webkit-standard" charset="0"/>
              </a:rPr>
              <a:t>In </a:t>
            </a:r>
            <a:r>
              <a:rPr lang="en-US" dirty="0">
                <a:solidFill>
                  <a:srgbClr val="000000"/>
                </a:solidFill>
                <a:latin typeface="-webkit-standard" charset="0"/>
              </a:rPr>
              <a:t>2014, </a:t>
            </a:r>
            <a:r>
              <a:rPr lang="en-US" dirty="0" smtClean="0">
                <a:solidFill>
                  <a:srgbClr val="000000"/>
                </a:solidFill>
                <a:latin typeface="-webkit-standard" charset="0"/>
              </a:rPr>
              <a:t>estimated </a:t>
            </a:r>
          </a:p>
          <a:p>
            <a:r>
              <a:rPr lang="en-US" dirty="0" smtClean="0">
                <a:solidFill>
                  <a:srgbClr val="000000"/>
                </a:solidFill>
                <a:latin typeface="-webkit-standard" charset="0"/>
              </a:rPr>
              <a:t>18.3</a:t>
            </a:r>
            <a:r>
              <a:rPr lang="en-US" dirty="0">
                <a:solidFill>
                  <a:srgbClr val="000000"/>
                </a:solidFill>
                <a:latin typeface="-webkit-standard" charset="0"/>
              </a:rPr>
              <a:t>% (95% CI: 17.2%–19.5%) </a:t>
            </a:r>
            <a:r>
              <a:rPr lang="en-US" dirty="0" smtClean="0">
                <a:solidFill>
                  <a:srgbClr val="000000"/>
                </a:solidFill>
                <a:latin typeface="-webkit-standard" charset="0"/>
              </a:rPr>
              <a:t>adult HIV deaths in </a:t>
            </a:r>
            <a:r>
              <a:rPr lang="en-US" dirty="0">
                <a:solidFill>
                  <a:srgbClr val="000000"/>
                </a:solidFill>
                <a:latin typeface="-webkit-standard" charset="0"/>
              </a:rPr>
              <a:t>undiagnosed </a:t>
            </a:r>
            <a:r>
              <a:rPr lang="en-US" dirty="0" smtClean="0">
                <a:solidFill>
                  <a:srgbClr val="000000"/>
                </a:solidFill>
                <a:latin typeface="-webkit-standard" charset="0"/>
              </a:rPr>
              <a:t> individuals</a:t>
            </a:r>
          </a:p>
          <a:p>
            <a:r>
              <a:rPr lang="en-US" dirty="0" smtClean="0">
                <a:solidFill>
                  <a:srgbClr val="000000"/>
                </a:solidFill>
                <a:latin typeface="-webkit-standard" charset="0"/>
              </a:rPr>
              <a:t>41.7</a:t>
            </a:r>
            <a:r>
              <a:rPr lang="en-US" dirty="0">
                <a:solidFill>
                  <a:srgbClr val="000000"/>
                </a:solidFill>
                <a:latin typeface="-webkit-standard" charset="0"/>
              </a:rPr>
              <a:t>% (95% CI: 34.6%–48.0%) </a:t>
            </a:r>
            <a:r>
              <a:rPr lang="en-US" dirty="0" smtClean="0">
                <a:solidFill>
                  <a:srgbClr val="000000"/>
                </a:solidFill>
                <a:latin typeface="-webkit-standard" charset="0"/>
              </a:rPr>
              <a:t>diagnosed </a:t>
            </a:r>
            <a:r>
              <a:rPr lang="en-US" dirty="0">
                <a:solidFill>
                  <a:srgbClr val="000000"/>
                </a:solidFill>
                <a:latin typeface="-webkit-standard" charset="0"/>
              </a:rPr>
              <a:t>but </a:t>
            </a:r>
            <a:r>
              <a:rPr lang="en-US" dirty="0" smtClean="0">
                <a:solidFill>
                  <a:srgbClr val="000000"/>
                </a:solidFill>
                <a:latin typeface="-webkit-standard" charset="0"/>
              </a:rPr>
              <a:t>ART-naïve</a:t>
            </a:r>
          </a:p>
          <a:p>
            <a:r>
              <a:rPr lang="en-US" dirty="0" smtClean="0">
                <a:solidFill>
                  <a:srgbClr val="000000"/>
                </a:solidFill>
                <a:latin typeface="-webkit-standard" charset="0"/>
              </a:rPr>
              <a:t>10.2</a:t>
            </a:r>
            <a:r>
              <a:rPr lang="en-US" dirty="0">
                <a:solidFill>
                  <a:srgbClr val="000000"/>
                </a:solidFill>
                <a:latin typeface="-webkit-standard" charset="0"/>
              </a:rPr>
              <a:t>% (95% CI: 8.6%–11.9%) </a:t>
            </a:r>
            <a:r>
              <a:rPr lang="en-US" dirty="0" smtClean="0">
                <a:solidFill>
                  <a:srgbClr val="000000"/>
                </a:solidFill>
                <a:latin typeface="-webkit-standard" charset="0"/>
              </a:rPr>
              <a:t>&lt;6 </a:t>
            </a:r>
            <a:r>
              <a:rPr lang="en-US" dirty="0">
                <a:solidFill>
                  <a:srgbClr val="000000"/>
                </a:solidFill>
                <a:latin typeface="-webkit-standard" charset="0"/>
              </a:rPr>
              <a:t>months of </a:t>
            </a:r>
            <a:r>
              <a:rPr lang="en-US" dirty="0" smtClean="0">
                <a:solidFill>
                  <a:srgbClr val="000000"/>
                </a:solidFill>
                <a:latin typeface="-webkit-standard" charset="0"/>
              </a:rPr>
              <a:t>ART</a:t>
            </a:r>
          </a:p>
          <a:p>
            <a:r>
              <a:rPr lang="en-US" dirty="0" smtClean="0">
                <a:solidFill>
                  <a:srgbClr val="000000"/>
                </a:solidFill>
                <a:latin typeface="-webkit-standard" charset="0"/>
              </a:rPr>
              <a:t>29.8</a:t>
            </a:r>
            <a:r>
              <a:rPr lang="en-US" dirty="0">
                <a:solidFill>
                  <a:srgbClr val="000000"/>
                </a:solidFill>
                <a:latin typeface="-webkit-standard" charset="0"/>
              </a:rPr>
              <a:t>% (95% CI: 24.6%–36.2%) </a:t>
            </a:r>
            <a:r>
              <a:rPr lang="en-US" dirty="0" smtClean="0">
                <a:solidFill>
                  <a:srgbClr val="000000"/>
                </a:solidFill>
                <a:latin typeface="-webkit-standard" charset="0"/>
              </a:rPr>
              <a:t>&gt;6 </a:t>
            </a:r>
            <a:r>
              <a:rPr lang="en-US" dirty="0">
                <a:solidFill>
                  <a:srgbClr val="000000"/>
                </a:solidFill>
                <a:latin typeface="-webkit-standard" charset="0"/>
              </a:rPr>
              <a:t>months </a:t>
            </a:r>
            <a:r>
              <a:rPr lang="en-US" dirty="0" smtClean="0">
                <a:solidFill>
                  <a:srgbClr val="000000"/>
                </a:solidFill>
                <a:latin typeface="-webkit-standard" charset="0"/>
              </a:rPr>
              <a:t>of ART</a:t>
            </a:r>
            <a:r>
              <a:rPr lang="en-US" dirty="0"/>
              <a:t/>
            </a:r>
            <a:br>
              <a:rPr lang="en-US" dirty="0"/>
            </a:br>
            <a:endParaRPr lang="en-GB" dirty="0"/>
          </a:p>
        </p:txBody>
      </p:sp>
      <p:sp>
        <p:nvSpPr>
          <p:cNvPr id="6" name="Rectangle 5"/>
          <p:cNvSpPr/>
          <p:nvPr/>
        </p:nvSpPr>
        <p:spPr>
          <a:xfrm>
            <a:off x="5777947" y="3686736"/>
            <a:ext cx="3226353" cy="1477328"/>
          </a:xfrm>
          <a:prstGeom prst="rect">
            <a:avLst/>
          </a:prstGeom>
          <a:ln>
            <a:solidFill>
              <a:schemeClr val="accent1"/>
            </a:solidFill>
          </a:ln>
        </p:spPr>
        <p:txBody>
          <a:bodyPr wrap="square">
            <a:spAutoFit/>
          </a:bodyPr>
          <a:lstStyle/>
          <a:p>
            <a:r>
              <a:rPr lang="en-US" b="1" dirty="0" smtClean="0">
                <a:solidFill>
                  <a:srgbClr val="FF0000"/>
                </a:solidFill>
                <a:latin typeface="Calibri" charset="0"/>
                <a:ea typeface="Calibri" charset="0"/>
                <a:cs typeface="Calibri" charset="0"/>
              </a:rPr>
              <a:t>Est adult HIV deaths in 2014:</a:t>
            </a:r>
          </a:p>
          <a:p>
            <a:r>
              <a:rPr lang="en-US" dirty="0" smtClean="0">
                <a:solidFill>
                  <a:srgbClr val="FF0000"/>
                </a:solidFill>
                <a:latin typeface="Calibri" charset="0"/>
                <a:ea typeface="Calibri" charset="0"/>
                <a:cs typeface="Calibri" charset="0"/>
              </a:rPr>
              <a:t>18.3</a:t>
            </a:r>
            <a:r>
              <a:rPr lang="en-US" dirty="0">
                <a:solidFill>
                  <a:srgbClr val="FF0000"/>
                </a:solidFill>
                <a:latin typeface="Calibri" charset="0"/>
                <a:ea typeface="Calibri" charset="0"/>
                <a:cs typeface="Calibri" charset="0"/>
              </a:rPr>
              <a:t>% </a:t>
            </a:r>
            <a:r>
              <a:rPr lang="en-US" dirty="0" smtClean="0">
                <a:solidFill>
                  <a:srgbClr val="FF0000"/>
                </a:solidFill>
                <a:latin typeface="Calibri" charset="0"/>
                <a:ea typeface="Calibri" charset="0"/>
                <a:cs typeface="Calibri" charset="0"/>
              </a:rPr>
              <a:t>undiagnosed individuals</a:t>
            </a:r>
          </a:p>
          <a:p>
            <a:r>
              <a:rPr lang="en-US" b="1" dirty="0" smtClean="0">
                <a:solidFill>
                  <a:srgbClr val="FF0000"/>
                </a:solidFill>
                <a:latin typeface="Calibri" charset="0"/>
                <a:ea typeface="Calibri" charset="0"/>
                <a:cs typeface="Calibri" charset="0"/>
              </a:rPr>
              <a:t>41.7</a:t>
            </a:r>
            <a:r>
              <a:rPr lang="en-US" b="1" dirty="0">
                <a:solidFill>
                  <a:srgbClr val="FF0000"/>
                </a:solidFill>
                <a:latin typeface="Calibri" charset="0"/>
                <a:ea typeface="Calibri" charset="0"/>
                <a:cs typeface="Calibri" charset="0"/>
              </a:rPr>
              <a:t>% </a:t>
            </a:r>
            <a:r>
              <a:rPr lang="en-US" b="1" dirty="0" smtClean="0">
                <a:solidFill>
                  <a:srgbClr val="FF0000"/>
                </a:solidFill>
                <a:latin typeface="Calibri" charset="0"/>
                <a:ea typeface="Calibri" charset="0"/>
                <a:cs typeface="Calibri" charset="0"/>
              </a:rPr>
              <a:t>diagnosed </a:t>
            </a:r>
            <a:r>
              <a:rPr lang="en-US" b="1" dirty="0">
                <a:solidFill>
                  <a:srgbClr val="FF0000"/>
                </a:solidFill>
                <a:latin typeface="Calibri" charset="0"/>
                <a:ea typeface="Calibri" charset="0"/>
                <a:cs typeface="Calibri" charset="0"/>
              </a:rPr>
              <a:t>but </a:t>
            </a:r>
            <a:r>
              <a:rPr lang="en-US" b="1" dirty="0" smtClean="0">
                <a:solidFill>
                  <a:srgbClr val="FF0000"/>
                </a:solidFill>
                <a:latin typeface="Calibri" charset="0"/>
                <a:ea typeface="Calibri" charset="0"/>
                <a:cs typeface="Calibri" charset="0"/>
              </a:rPr>
              <a:t>ART-naïve</a:t>
            </a:r>
          </a:p>
          <a:p>
            <a:r>
              <a:rPr lang="en-US" dirty="0" smtClean="0">
                <a:solidFill>
                  <a:srgbClr val="FF0000"/>
                </a:solidFill>
                <a:latin typeface="Calibri" charset="0"/>
                <a:ea typeface="Calibri" charset="0"/>
                <a:cs typeface="Calibri" charset="0"/>
              </a:rPr>
              <a:t>10.2</a:t>
            </a:r>
            <a:r>
              <a:rPr lang="en-US" dirty="0">
                <a:solidFill>
                  <a:srgbClr val="FF0000"/>
                </a:solidFill>
                <a:latin typeface="Calibri" charset="0"/>
                <a:ea typeface="Calibri" charset="0"/>
                <a:cs typeface="Calibri" charset="0"/>
              </a:rPr>
              <a:t>% </a:t>
            </a:r>
            <a:r>
              <a:rPr lang="en-US" dirty="0" smtClean="0">
                <a:solidFill>
                  <a:srgbClr val="FF0000"/>
                </a:solidFill>
                <a:latin typeface="Calibri" charset="0"/>
                <a:ea typeface="Calibri" charset="0"/>
                <a:cs typeface="Calibri" charset="0"/>
              </a:rPr>
              <a:t>&lt;6 </a:t>
            </a:r>
            <a:r>
              <a:rPr lang="en-US" dirty="0">
                <a:solidFill>
                  <a:srgbClr val="FF0000"/>
                </a:solidFill>
                <a:latin typeface="Calibri" charset="0"/>
                <a:ea typeface="Calibri" charset="0"/>
                <a:cs typeface="Calibri" charset="0"/>
              </a:rPr>
              <a:t>months of </a:t>
            </a:r>
            <a:r>
              <a:rPr lang="en-US" dirty="0" smtClean="0">
                <a:solidFill>
                  <a:srgbClr val="FF0000"/>
                </a:solidFill>
                <a:latin typeface="Calibri" charset="0"/>
                <a:ea typeface="Calibri" charset="0"/>
                <a:cs typeface="Calibri" charset="0"/>
              </a:rPr>
              <a:t>ART</a:t>
            </a:r>
          </a:p>
          <a:p>
            <a:r>
              <a:rPr lang="en-US" dirty="0" smtClean="0">
                <a:solidFill>
                  <a:srgbClr val="FF0000"/>
                </a:solidFill>
                <a:latin typeface="Calibri" charset="0"/>
                <a:ea typeface="Calibri" charset="0"/>
                <a:cs typeface="Calibri" charset="0"/>
              </a:rPr>
              <a:t>29.8</a:t>
            </a:r>
            <a:r>
              <a:rPr lang="en-US" dirty="0">
                <a:solidFill>
                  <a:srgbClr val="FF0000"/>
                </a:solidFill>
                <a:latin typeface="Calibri" charset="0"/>
                <a:ea typeface="Calibri" charset="0"/>
                <a:cs typeface="Calibri" charset="0"/>
              </a:rPr>
              <a:t>% </a:t>
            </a:r>
            <a:r>
              <a:rPr lang="en-US" dirty="0" smtClean="0">
                <a:solidFill>
                  <a:srgbClr val="FF0000"/>
                </a:solidFill>
                <a:latin typeface="Calibri" charset="0"/>
                <a:ea typeface="Calibri" charset="0"/>
                <a:cs typeface="Calibri" charset="0"/>
              </a:rPr>
              <a:t>&gt;6 </a:t>
            </a:r>
            <a:r>
              <a:rPr lang="en-US" dirty="0">
                <a:solidFill>
                  <a:srgbClr val="FF0000"/>
                </a:solidFill>
                <a:latin typeface="Calibri" charset="0"/>
                <a:ea typeface="Calibri" charset="0"/>
                <a:cs typeface="Calibri" charset="0"/>
              </a:rPr>
              <a:t>months </a:t>
            </a:r>
            <a:r>
              <a:rPr lang="en-US" dirty="0" smtClean="0">
                <a:solidFill>
                  <a:srgbClr val="FF0000"/>
                </a:solidFill>
                <a:latin typeface="Calibri" charset="0"/>
                <a:ea typeface="Calibri" charset="0"/>
                <a:cs typeface="Calibri" charset="0"/>
              </a:rPr>
              <a:t>of ART</a:t>
            </a:r>
            <a:endParaRPr lang="en-GB" dirty="0">
              <a:solidFill>
                <a:srgbClr val="FF0000"/>
              </a:solidFill>
              <a:latin typeface="Calibri" charset="0"/>
              <a:ea typeface="Calibri" charset="0"/>
              <a:cs typeface="Calibri" charset="0"/>
            </a:endParaRPr>
          </a:p>
        </p:txBody>
      </p:sp>
    </p:spTree>
    <p:extLst>
      <p:ext uri="{BB962C8B-B14F-4D97-AF65-F5344CB8AC3E}">
        <p14:creationId xmlns:p14="http://schemas.microsoft.com/office/powerpoint/2010/main" val="2127819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marL="514350" indent="-514350"/>
            <a:r>
              <a:rPr lang="en-GB" b="1" dirty="0" smtClean="0">
                <a:solidFill>
                  <a:srgbClr val="FF0000"/>
                </a:solidFill>
              </a:rPr>
              <a:t>2. Finding </a:t>
            </a:r>
            <a:r>
              <a:rPr lang="en-GB" b="1" dirty="0">
                <a:solidFill>
                  <a:srgbClr val="FF0000"/>
                </a:solidFill>
              </a:rPr>
              <a:t>the RIPs </a:t>
            </a:r>
            <a:r>
              <a:rPr lang="en-GB" b="1" dirty="0" smtClean="0">
                <a:solidFill>
                  <a:srgbClr val="FF0000"/>
                </a:solidFill>
              </a:rPr>
              <a:t>among the LTFU </a:t>
            </a:r>
            <a:r>
              <a:rPr lang="en-GB" b="1" dirty="0">
                <a:solidFill>
                  <a:srgbClr val="FF0000"/>
                </a:solidFill>
              </a:rPr>
              <a:t/>
            </a:r>
            <a:br>
              <a:rPr lang="en-GB" b="1" dirty="0">
                <a:solidFill>
                  <a:srgbClr val="FF0000"/>
                </a:solidFill>
              </a:rPr>
            </a:br>
            <a:endParaRPr lang="en-GB" b="1" dirty="0">
              <a:solidFill>
                <a:srgbClr val="FF0000"/>
              </a:solidFill>
            </a:endParaRPr>
          </a:p>
        </p:txBody>
      </p:sp>
      <p:sp>
        <p:nvSpPr>
          <p:cNvPr id="6" name="Text Placeholder 5"/>
          <p:cNvSpPr>
            <a:spLocks noGrp="1"/>
          </p:cNvSpPr>
          <p:nvPr>
            <p:ph type="body" idx="1"/>
          </p:nvPr>
        </p:nvSpPr>
        <p:spPr/>
        <p:txBody>
          <a:bodyPr/>
          <a:lstStyle/>
          <a:p>
            <a:endParaRPr lang="en-GB" b="1" dirty="0"/>
          </a:p>
        </p:txBody>
      </p:sp>
      <p:sp>
        <p:nvSpPr>
          <p:cNvPr id="4" name="Slide Number Placeholder 3"/>
          <p:cNvSpPr>
            <a:spLocks noGrp="1"/>
          </p:cNvSpPr>
          <p:nvPr>
            <p:ph type="sldNum" sz="quarter" idx="12"/>
          </p:nvPr>
        </p:nvSpPr>
        <p:spPr/>
        <p:txBody>
          <a:bodyPr/>
          <a:lstStyle/>
          <a:p>
            <a:fld id="{32C06E81-A944-274A-846E-05FC98FE5E84}" type="slidenum">
              <a:rPr lang="en-US" smtClean="0"/>
              <a:t>9</a:t>
            </a:fld>
            <a:endParaRPr lang="en-US"/>
          </a:p>
        </p:txBody>
      </p:sp>
    </p:spTree>
    <p:extLst>
      <p:ext uri="{BB962C8B-B14F-4D97-AF65-F5344CB8AC3E}">
        <p14:creationId xmlns:p14="http://schemas.microsoft.com/office/powerpoint/2010/main" val="1942456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5945</TotalTime>
  <Words>3987</Words>
  <Application>Microsoft Macintosh PowerPoint</Application>
  <PresentationFormat>On-screen Show (4:3)</PresentationFormat>
  <Paragraphs>447</Paragraphs>
  <Slides>38</Slides>
  <Notes>27</Notes>
  <HiddenSlides>3</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-webkit-standard</vt:lpstr>
      <vt:lpstr>Arial Bold</vt:lpstr>
      <vt:lpstr>Arial Narrow</vt:lpstr>
      <vt:lpstr>Calibri</vt:lpstr>
      <vt:lpstr>Calibri Light</vt:lpstr>
      <vt:lpstr>Mangal</vt:lpstr>
      <vt:lpstr>MS PGothic</vt:lpstr>
      <vt:lpstr>ＭＳ Ｐゴシック</vt:lpstr>
      <vt:lpstr>Times New Roman</vt:lpstr>
      <vt:lpstr>Webdings</vt:lpstr>
      <vt:lpstr>Wingdings</vt:lpstr>
      <vt:lpstr>Arial</vt:lpstr>
      <vt:lpstr>Arial</vt:lpstr>
      <vt:lpstr>Office Theme</vt:lpstr>
      <vt:lpstr>Who Is Dying and Why?   AIDS Mortality as a Progress Metric  </vt:lpstr>
      <vt:lpstr>OUTLINE</vt:lpstr>
      <vt:lpstr>1. Trends in mortality</vt:lpstr>
      <vt:lpstr>PowerPoint Presentation</vt:lpstr>
      <vt:lpstr>PowerPoint Presentation</vt:lpstr>
      <vt:lpstr>PowerPoint Presentation</vt:lpstr>
      <vt:lpstr>HIV deaths in South Africa, with and without ART</vt:lpstr>
      <vt:lpstr>PowerPoint Presentation</vt:lpstr>
      <vt:lpstr>2. Finding the RIPs among the LTFU  </vt:lpstr>
      <vt:lpstr>LTFU and RIPs</vt:lpstr>
      <vt:lpstr>Tracing loss to follow up</vt:lpstr>
      <vt:lpstr>Zambia CDC </vt:lpstr>
      <vt:lpstr>PowerPoint Presentation</vt:lpstr>
      <vt:lpstr>Intensive follow-up in Zambia corrects mortality figures</vt:lpstr>
      <vt:lpstr>3. Who is dying</vt:lpstr>
      <vt:lpstr>Among 654,868 PLWHA entering care in 2016 in South Africa:  - Almost a third (32.9%) had advanced HIV disease  - 16.8% had very advanced HIV disease   -  Men almost twice as likely as women (23.1% vs 12.6%) to enter care with very advanced HIV disease.  </vt:lpstr>
      <vt:lpstr>(South Africa) Increased proportion of PLWHA presenting in 2016 with CD4&lt;50  are ART experienced:  from 14.3% in 2008 to 56.7% in 2017</vt:lpstr>
      <vt:lpstr>Admission profile by ART status in 4 referral units hospitals supported by MSF  </vt:lpstr>
      <vt:lpstr>PowerPoint Presentation</vt:lpstr>
      <vt:lpstr>4. Preventing senseless deaths</vt:lpstr>
      <vt:lpstr>Lessons</vt:lpstr>
      <vt:lpstr>TB FAIL</vt:lpstr>
      <vt:lpstr>Non-negotiable package of OI/advanced HIV care at PHC and inpatient facilities to test/treat/prevent  tuberculosis  severe bacterial infections (SBI)   cryptococcal meningitis  toxoplasmosis  Pneumocystis jirovecii pneumonia  (PCP)</vt:lpstr>
      <vt:lpstr>5. Why corrected mortality matters</vt:lpstr>
      <vt:lpstr>“Young paediatric patients were at greater risk of early death, being almost twice as likely to die within 90 days.  Males were at greater risk of early death once initiated on ART (HR 1.35, 95% CI 1.09, 1.66)) Females in late adolescence were at greatest risk of death &gt; 90 days after entering pre-ART/ART (HR 2.44 [1.60, 3.74] &lt;0.01).  Late adolescents demonstrated greater non-engagement in care (RR 1.21 (95% CI 1.16, 1.26)).  Among both males and females, early paediatric and late adolescent groups experienced significantly greater loss to follow-up.” </vt:lpstr>
      <vt:lpstr>Why corrected mortality matters</vt:lpstr>
      <vt:lpstr>PowerPoint Presentation</vt:lpstr>
      <vt:lpstr>PowerPoint Presentation</vt:lpstr>
      <vt:lpstr>Thank you</vt:lpstr>
      <vt:lpstr>HIV deaths</vt:lpstr>
      <vt:lpstr>Number of deaths as ART increases</vt:lpstr>
      <vt:lpstr>Low CD4 at initiation</vt:lpstr>
      <vt:lpstr>LTFU and RIP</vt:lpstr>
      <vt:lpstr>Diagnosing TB in HIV+ pregnant women</vt:lpstr>
      <vt:lpstr>Swaziland: TB decreased as ART coverage increased</vt:lpstr>
      <vt:lpstr>PowerPoint Presentation</vt:lpstr>
      <vt:lpstr>PowerPoint Presentation</vt:lpstr>
      <vt:lpstr>LTFU known to have died</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trends in prices of antiretrovirals and diagnostics</dc:title>
  <dc:creator>Sharonann Lynch</dc:creator>
  <cp:lastModifiedBy>Sharonann Lynch</cp:lastModifiedBy>
  <cp:revision>378</cp:revision>
  <dcterms:created xsi:type="dcterms:W3CDTF">2016-07-20T12:42:47Z</dcterms:created>
  <dcterms:modified xsi:type="dcterms:W3CDTF">2018-07-21T04:48:18Z</dcterms:modified>
</cp:coreProperties>
</file>